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35"/>
  </p:notesMasterIdLst>
  <p:handoutMasterIdLst>
    <p:handoutMasterId r:id="rId36"/>
  </p:handoutMasterIdLst>
  <p:sldIdLst>
    <p:sldId id="301" r:id="rId3"/>
    <p:sldId id="306" r:id="rId4"/>
    <p:sldId id="307" r:id="rId5"/>
    <p:sldId id="308" r:id="rId6"/>
    <p:sldId id="309" r:id="rId7"/>
    <p:sldId id="336"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30" r:id="rId27"/>
    <p:sldId id="329" r:id="rId28"/>
    <p:sldId id="331" r:id="rId29"/>
    <p:sldId id="332" r:id="rId30"/>
    <p:sldId id="333" r:id="rId31"/>
    <p:sldId id="334" r:id="rId32"/>
    <p:sldId id="335" r:id="rId33"/>
    <p:sldId id="305" r:id="rId3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97" autoAdjust="0"/>
    <p:restoredTop sz="89636" autoAdjust="0"/>
  </p:normalViewPr>
  <p:slideViewPr>
    <p:cSldViewPr snapToGrid="0" snapToObjects="1">
      <p:cViewPr varScale="1">
        <p:scale>
          <a:sx n="62" d="100"/>
          <a:sy n="62" d="100"/>
        </p:scale>
        <p:origin x="79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10/24/2017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MathType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dirty="0" smtClean="0">
                <a:solidFill>
                  <a:schemeClr val="dk1"/>
                </a:solidFill>
                <a:latin typeface="Arial"/>
                <a:ea typeface="Arial"/>
                <a:cs typeface="Arial"/>
                <a:sym typeface="Arial"/>
              </a:rPr>
              <a:t>3) NVDA Reader (free versions available)</a:t>
            </a: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09911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cap="none" dirty="0" smtClean="0">
                <a:solidFill>
                  <a:schemeClr val="tx1"/>
                </a:solidFill>
                <a:effectLst/>
                <a:latin typeface="Arial"/>
                <a:ea typeface="Arial"/>
                <a:cs typeface="Arial"/>
                <a:sym typeface="Arial"/>
              </a:rPr>
              <a:t>Teaching Tips</a:t>
            </a:r>
            <a:endParaRPr lang="en-US" sz="1200" b="0" i="0" u="none" strike="noStrike" kern="1200" cap="none" dirty="0" smtClean="0">
              <a:solidFill>
                <a:schemeClr val="tx1"/>
              </a:solidFill>
              <a:effectLst/>
              <a:latin typeface="Arial"/>
              <a:ea typeface="Arial"/>
              <a:cs typeface="Arial"/>
              <a:sym typeface="Arial"/>
            </a:endParaRPr>
          </a:p>
          <a:p>
            <a:r>
              <a:rPr lang="en-US" sz="1200" b="0" i="0" u="none" strike="noStrike" kern="1200" cap="none" dirty="0" smtClean="0">
                <a:solidFill>
                  <a:schemeClr val="tx1"/>
                </a:solidFill>
                <a:effectLst/>
                <a:latin typeface="Arial"/>
                <a:ea typeface="Arial"/>
                <a:cs typeface="Arial"/>
                <a:sym typeface="Arial"/>
              </a:rPr>
              <a:t>See if you can have a paramedic who is trained in extended scope of practice speak to students briefly about their positions.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94263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cap="none" dirty="0" smtClean="0">
                <a:solidFill>
                  <a:schemeClr val="tx1"/>
                </a:solidFill>
                <a:effectLst/>
                <a:latin typeface="Arial"/>
                <a:ea typeface="Arial"/>
                <a:cs typeface="Arial"/>
                <a:sym typeface="Arial"/>
              </a:rPr>
              <a:t>Teaching Tips</a:t>
            </a:r>
            <a:endParaRPr lang="en-US" sz="1200" b="0" i="0" u="none" strike="noStrike" kern="1200" cap="none" dirty="0" smtClean="0">
              <a:solidFill>
                <a:schemeClr val="tx1"/>
              </a:solidFill>
              <a:effectLst/>
              <a:latin typeface="Arial"/>
              <a:ea typeface="Arial"/>
              <a:cs typeface="Arial"/>
              <a:sym typeface="Arial"/>
            </a:endParaRPr>
          </a:p>
          <a:p>
            <a:r>
              <a:rPr lang="en-US" sz="1200" b="0" i="0" u="none" strike="noStrike" kern="1200" cap="none" dirty="0" smtClean="0">
                <a:solidFill>
                  <a:schemeClr val="tx1"/>
                </a:solidFill>
                <a:effectLst/>
                <a:latin typeface="Arial"/>
                <a:ea typeface="Arial"/>
                <a:cs typeface="Arial"/>
                <a:sym typeface="Arial"/>
              </a:rPr>
              <a:t>Before starting the Introduction, ask students to list on the board what roles the paramedic serves, and how they help the public.</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1986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cap="none" dirty="0" smtClean="0">
                <a:solidFill>
                  <a:schemeClr val="tx1"/>
                </a:solidFill>
                <a:effectLst/>
                <a:latin typeface="Arial"/>
                <a:ea typeface="Arial"/>
                <a:cs typeface="Arial"/>
                <a:sym typeface="Arial"/>
              </a:rPr>
              <a:t>Discussion Topics</a:t>
            </a:r>
            <a:endParaRPr lang="en-US" sz="1200" b="0" i="0" u="none" strike="noStrike" kern="1200" cap="none" dirty="0" smtClean="0">
              <a:solidFill>
                <a:schemeClr val="tx1"/>
              </a:solidFill>
              <a:effectLst/>
              <a:latin typeface="Arial"/>
              <a:ea typeface="Arial"/>
              <a:cs typeface="Arial"/>
              <a:sym typeface="Arial"/>
            </a:endParaRPr>
          </a:p>
          <a:p>
            <a:r>
              <a:rPr lang="en-US" sz="1200" b="0" i="0" u="none" strike="noStrike" kern="1200" cap="none" dirty="0" smtClean="0">
                <a:solidFill>
                  <a:schemeClr val="tx1"/>
                </a:solidFill>
                <a:effectLst/>
                <a:latin typeface="Arial"/>
                <a:ea typeface="Arial"/>
                <a:cs typeface="Arial"/>
                <a:sym typeface="Arial"/>
              </a:rPr>
              <a:t>List the four levels of EMS, what each level can do, and the skills each level is not permitted to </a:t>
            </a:r>
            <a:r>
              <a:rPr lang="en-US" sz="1200" b="0" i="0" u="none" strike="noStrike" kern="1200" cap="none" smtClean="0">
                <a:solidFill>
                  <a:schemeClr val="tx1"/>
                </a:solidFill>
                <a:effectLst/>
                <a:latin typeface="Arial"/>
                <a:ea typeface="Arial"/>
                <a:cs typeface="Arial"/>
                <a:sym typeface="Arial"/>
              </a:rPr>
              <a:t>perform.</a:t>
            </a:r>
            <a:endParaRPr lang="en-US" sz="1200" b="0" i="0" u="none" strike="noStrike" kern="1200" cap="none" dirty="0" smtClean="0">
              <a:solidFill>
                <a:schemeClr val="tx1"/>
              </a:solidFill>
              <a:effectLst/>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71723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cap="none" dirty="0" smtClean="0">
                <a:solidFill>
                  <a:schemeClr val="tx1"/>
                </a:solidFill>
                <a:effectLst/>
                <a:latin typeface="Arial"/>
                <a:ea typeface="Arial"/>
                <a:cs typeface="Arial"/>
                <a:sym typeface="Arial"/>
              </a:rPr>
              <a:t>Class Activities</a:t>
            </a:r>
            <a:endParaRPr lang="en-US" sz="1200" b="0" i="0" u="none" strike="noStrike" kern="1200" cap="none" dirty="0" smtClean="0">
              <a:solidFill>
                <a:schemeClr val="tx1"/>
              </a:solidFill>
              <a:effectLst/>
              <a:latin typeface="Arial"/>
              <a:ea typeface="Arial"/>
              <a:cs typeface="Arial"/>
              <a:sym typeface="Arial"/>
            </a:endParaRPr>
          </a:p>
          <a:p>
            <a:r>
              <a:rPr lang="en-US" sz="1200" b="0" i="0" u="none" strike="noStrike" kern="1200" cap="none" dirty="0" smtClean="0">
                <a:solidFill>
                  <a:schemeClr val="tx1"/>
                </a:solidFill>
                <a:effectLst/>
                <a:latin typeface="Arial"/>
                <a:ea typeface="Arial"/>
                <a:cs typeface="Arial"/>
                <a:sym typeface="Arial"/>
              </a:rPr>
              <a:t>Ask students to list all the illness and injury prevention programs they can think of. </a:t>
            </a:r>
          </a:p>
          <a:p>
            <a:r>
              <a:rPr lang="en-US" sz="1200" b="0" i="0" u="none" strike="noStrike" kern="1200" cap="none" dirty="0" smtClean="0">
                <a:solidFill>
                  <a:schemeClr val="tx1"/>
                </a:solidFill>
                <a:effectLst/>
                <a:latin typeface="Arial"/>
                <a:ea typeface="Arial"/>
                <a:cs typeface="Arial"/>
                <a:sym typeface="Arial"/>
              </a:rPr>
              <a:t>Discuss with them the ways they can participate in these programs as paramedics. </a:t>
            </a:r>
          </a:p>
          <a:p>
            <a:r>
              <a:rPr lang="en-US" sz="1200" b="0" i="0" u="none" strike="noStrike" kern="1200" cap="none" dirty="0" smtClean="0">
                <a:solidFill>
                  <a:schemeClr val="tx1"/>
                </a:solidFill>
                <a:effectLst/>
                <a:latin typeface="Arial"/>
                <a:ea typeface="Arial"/>
                <a:cs typeface="Arial"/>
                <a:sym typeface="Arial"/>
              </a:rPr>
              <a:t>Examples include but are not limited to:</a:t>
            </a:r>
          </a:p>
          <a:p>
            <a:r>
              <a:rPr lang="en-US" sz="1200" b="0" i="0" u="none" strike="noStrike" kern="1200" cap="none" dirty="0" smtClean="0">
                <a:solidFill>
                  <a:schemeClr val="tx1"/>
                </a:solidFill>
                <a:effectLst/>
                <a:latin typeface="Arial"/>
                <a:ea typeface="Arial"/>
                <a:cs typeface="Arial"/>
                <a:sym typeface="Arial"/>
              </a:rPr>
              <a:t>- DARE</a:t>
            </a:r>
          </a:p>
          <a:p>
            <a:r>
              <a:rPr lang="en-US" sz="1200" b="0" i="0" u="none" strike="noStrike" kern="1200" cap="none" dirty="0" smtClean="0">
                <a:solidFill>
                  <a:schemeClr val="tx1"/>
                </a:solidFill>
                <a:effectLst/>
                <a:latin typeface="Arial"/>
                <a:ea typeface="Arial"/>
                <a:cs typeface="Arial"/>
                <a:sym typeface="Arial"/>
              </a:rPr>
              <a:t>- Safety Town</a:t>
            </a:r>
          </a:p>
          <a:p>
            <a:r>
              <a:rPr lang="en-US" sz="1200" b="0" i="0" u="none" strike="noStrike" kern="1200" cap="none" dirty="0" smtClean="0">
                <a:solidFill>
                  <a:schemeClr val="tx1"/>
                </a:solidFill>
                <a:effectLst/>
                <a:latin typeface="Arial"/>
                <a:ea typeface="Arial"/>
                <a:cs typeface="Arial"/>
                <a:sym typeface="Arial"/>
              </a:rPr>
              <a:t>- Bike Rodeos</a:t>
            </a:r>
          </a:p>
          <a:p>
            <a:r>
              <a:rPr lang="en-US" sz="1200" b="0" i="0" u="none" strike="noStrike" kern="1200" cap="none" dirty="0" smtClean="0">
                <a:solidFill>
                  <a:schemeClr val="tx1"/>
                </a:solidFill>
                <a:effectLst/>
                <a:latin typeface="Arial"/>
                <a:ea typeface="Arial"/>
                <a:cs typeface="Arial"/>
                <a:sym typeface="Arial"/>
              </a:rPr>
              <a:t>- Blood Pressure Screenings</a:t>
            </a:r>
          </a:p>
          <a:p>
            <a:r>
              <a:rPr lang="en-US" sz="1200" b="0" i="0" u="none" strike="noStrike" kern="1200" cap="none" dirty="0" smtClean="0">
                <a:solidFill>
                  <a:schemeClr val="tx1"/>
                </a:solidFill>
                <a:effectLst/>
                <a:latin typeface="Arial"/>
                <a:ea typeface="Arial"/>
                <a:cs typeface="Arial"/>
                <a:sym typeface="Arial"/>
              </a:rPr>
              <a:t>- MADD</a:t>
            </a:r>
          </a:p>
          <a:p>
            <a:r>
              <a:rPr lang="en-US" sz="1200" b="0" i="0" u="none" strike="noStrike" kern="1200" cap="none" dirty="0" smtClean="0">
                <a:solidFill>
                  <a:schemeClr val="tx1"/>
                </a:solidFill>
                <a:effectLst/>
                <a:latin typeface="Arial"/>
                <a:ea typeface="Arial"/>
                <a:cs typeface="Arial"/>
                <a:sym typeface="Arial"/>
              </a:rPr>
              <a:t>- Mock Auto Accidents at Schools</a:t>
            </a:r>
          </a:p>
          <a:p>
            <a:r>
              <a:rPr lang="en-US" sz="1200" b="0" i="0" u="none" strike="noStrike" kern="1200" cap="none" dirty="0" smtClean="0">
                <a:solidFill>
                  <a:schemeClr val="tx1"/>
                </a:solidFill>
                <a:effectLst/>
                <a:latin typeface="Arial"/>
                <a:ea typeface="Arial"/>
                <a:cs typeface="Arial"/>
                <a:sym typeface="Arial"/>
              </a:rPr>
              <a:t>- First Aid/CPR</a:t>
            </a:r>
          </a:p>
          <a:p>
            <a:r>
              <a:rPr lang="en-US" sz="1200" b="0" i="0" u="none" strike="noStrike" kern="1200" cap="none" dirty="0" smtClean="0">
                <a:solidFill>
                  <a:schemeClr val="tx1"/>
                </a:solidFill>
                <a:effectLst/>
                <a:latin typeface="Arial"/>
                <a:ea typeface="Arial"/>
                <a:cs typeface="Arial"/>
                <a:sym typeface="Arial"/>
              </a:rPr>
              <a:t>- Babysitting Courses</a:t>
            </a:r>
          </a:p>
          <a:p>
            <a:r>
              <a:rPr lang="en-US" sz="1200" b="0" i="0" u="none" strike="noStrike" kern="1200" cap="none" dirty="0" smtClean="0">
                <a:solidFill>
                  <a:schemeClr val="tx1"/>
                </a:solidFill>
                <a:effectLst/>
                <a:latin typeface="Arial"/>
                <a:ea typeface="Arial"/>
                <a:cs typeface="Arial"/>
                <a:sym typeface="Arial"/>
              </a:rPr>
              <a:t>- No Texting and Driving</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41905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cap="none" dirty="0" smtClean="0">
                <a:solidFill>
                  <a:schemeClr val="tx1"/>
                </a:solidFill>
                <a:effectLst/>
                <a:latin typeface="Arial"/>
                <a:ea typeface="Arial"/>
                <a:cs typeface="Arial"/>
                <a:sym typeface="Arial"/>
              </a:rPr>
              <a:t>Class Activities</a:t>
            </a:r>
            <a:endParaRPr lang="en-US" sz="1200" b="0" i="0" u="none" strike="noStrike" kern="1200" cap="none" dirty="0" smtClean="0">
              <a:solidFill>
                <a:schemeClr val="tx1"/>
              </a:solidFill>
              <a:effectLst/>
              <a:latin typeface="Arial"/>
              <a:ea typeface="Arial"/>
              <a:cs typeface="Arial"/>
              <a:sym typeface="Arial"/>
            </a:endParaRPr>
          </a:p>
          <a:p>
            <a:r>
              <a:rPr lang="en-US" sz="1200" b="0" i="0" u="none" strike="noStrike" kern="1200" cap="none" dirty="0" smtClean="0">
                <a:solidFill>
                  <a:schemeClr val="tx1"/>
                </a:solidFill>
                <a:effectLst/>
                <a:latin typeface="Arial"/>
                <a:ea typeface="Arial"/>
                <a:cs typeface="Arial"/>
                <a:sym typeface="Arial"/>
              </a:rPr>
              <a:t>Have students give examples of situations where they had to be flexible in their job.</a:t>
            </a:r>
          </a:p>
          <a:p>
            <a:endParaRPr lang="en-US" sz="1200" b="0" i="0" u="none" strike="noStrike" kern="1200" cap="none" dirty="0" smtClean="0">
              <a:solidFill>
                <a:schemeClr val="tx1"/>
              </a:solidFill>
              <a:effectLst/>
              <a:latin typeface="Arial"/>
              <a:ea typeface="Arial"/>
              <a:cs typeface="Arial"/>
              <a:sym typeface="Arial"/>
            </a:endParaRPr>
          </a:p>
          <a:p>
            <a:r>
              <a:rPr lang="en-US" sz="1200" b="1" i="0" u="none" strike="noStrike" kern="1200" cap="none" dirty="0" smtClean="0">
                <a:solidFill>
                  <a:schemeClr val="tx1"/>
                </a:solidFill>
                <a:effectLst/>
                <a:latin typeface="Arial"/>
                <a:ea typeface="Arial"/>
                <a:cs typeface="Arial"/>
                <a:sym typeface="Arial"/>
              </a:rPr>
              <a:t>Class Activities</a:t>
            </a:r>
            <a:endParaRPr lang="en-US" sz="1200" b="0" i="0" u="none" strike="noStrike" kern="1200" cap="none" dirty="0" smtClean="0">
              <a:solidFill>
                <a:schemeClr val="tx1"/>
              </a:solidFill>
              <a:effectLst/>
              <a:latin typeface="Arial"/>
              <a:ea typeface="Arial"/>
              <a:cs typeface="Arial"/>
              <a:sym typeface="Arial"/>
            </a:endParaRPr>
          </a:p>
          <a:p>
            <a:r>
              <a:rPr lang="en-US" sz="1200" b="0" i="0" u="none" strike="noStrike" kern="1200" cap="none" dirty="0" smtClean="0">
                <a:solidFill>
                  <a:schemeClr val="tx1"/>
                </a:solidFill>
                <a:effectLst/>
                <a:latin typeface="Arial"/>
                <a:ea typeface="Arial"/>
                <a:cs typeface="Arial"/>
                <a:sym typeface="Arial"/>
              </a:rPr>
              <a:t>Have students list skills they learned as EMTs that they have not used since class. </a:t>
            </a:r>
          </a:p>
          <a:p>
            <a:r>
              <a:rPr lang="en-US" sz="1200" b="0" i="0" u="none" strike="noStrike" kern="1200" cap="none" dirty="0" smtClean="0">
                <a:solidFill>
                  <a:schemeClr val="tx1"/>
                </a:solidFill>
                <a:effectLst/>
                <a:latin typeface="Arial"/>
                <a:ea typeface="Arial"/>
                <a:cs typeface="Arial"/>
                <a:sym typeface="Arial"/>
              </a:rPr>
              <a:t>If time permits, pull that equipment out and have a few students attempt to use it only by memory.</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15383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cap="none" dirty="0" smtClean="0">
                <a:solidFill>
                  <a:schemeClr val="tx1"/>
                </a:solidFill>
                <a:effectLst/>
                <a:latin typeface="Arial"/>
                <a:ea typeface="Arial"/>
                <a:cs typeface="Arial"/>
                <a:sym typeface="Arial"/>
              </a:rPr>
              <a:t>Class Activities</a:t>
            </a:r>
            <a:endParaRPr lang="en-US" sz="1200" b="0" i="0" u="none" strike="noStrike" kern="1200" cap="none" dirty="0" smtClean="0">
              <a:solidFill>
                <a:schemeClr val="tx1"/>
              </a:solidFill>
              <a:effectLst/>
              <a:latin typeface="Arial"/>
              <a:ea typeface="Arial"/>
              <a:cs typeface="Arial"/>
              <a:sym typeface="Arial"/>
            </a:endParaRPr>
          </a:p>
          <a:p>
            <a:r>
              <a:rPr lang="en-US" sz="1200" b="0" i="0" u="none" strike="noStrike" kern="1200" cap="none" dirty="0" smtClean="0">
                <a:solidFill>
                  <a:schemeClr val="tx1"/>
                </a:solidFill>
                <a:effectLst/>
                <a:latin typeface="Arial"/>
                <a:ea typeface="Arial"/>
                <a:cs typeface="Arial"/>
                <a:sym typeface="Arial"/>
              </a:rPr>
              <a:t>Have one student change into a dirty shirt (an old shirt that you provide, spill coffee on it, ink stains, etc.) and perform a patient assessment. </a:t>
            </a:r>
          </a:p>
          <a:p>
            <a:r>
              <a:rPr lang="en-US" sz="1200" b="0" i="0" u="none" strike="noStrike" kern="1200" cap="none" dirty="0" smtClean="0">
                <a:solidFill>
                  <a:schemeClr val="tx1"/>
                </a:solidFill>
                <a:effectLst/>
                <a:latin typeface="Arial"/>
                <a:ea typeface="Arial"/>
                <a:cs typeface="Arial"/>
                <a:sym typeface="Arial"/>
              </a:rPr>
              <a:t>Have another student perform an assessment using a poor attitude and no listening skills. </a:t>
            </a:r>
          </a:p>
          <a:p>
            <a:r>
              <a:rPr lang="en-US" sz="1200" b="0" i="0" u="none" strike="noStrike" kern="1200" cap="none" dirty="0" smtClean="0">
                <a:solidFill>
                  <a:schemeClr val="tx1"/>
                </a:solidFill>
                <a:effectLst/>
                <a:latin typeface="Arial"/>
                <a:ea typeface="Arial"/>
                <a:cs typeface="Arial"/>
                <a:sym typeface="Arial"/>
              </a:rPr>
              <a:t>Discuss with students their initial impressions.</a:t>
            </a:r>
          </a:p>
          <a:p>
            <a:endParaRPr lang="en-US" sz="1200" b="0" i="0" u="none" strike="noStrike" kern="1200" cap="none" dirty="0" smtClean="0">
              <a:solidFill>
                <a:schemeClr val="tx1"/>
              </a:solidFill>
              <a:effectLst/>
              <a:latin typeface="Arial"/>
              <a:ea typeface="Arial"/>
              <a:cs typeface="Arial"/>
              <a:sym typeface="Arial"/>
            </a:endParaRPr>
          </a:p>
          <a:p>
            <a:r>
              <a:rPr lang="en-US" sz="1200" b="1" i="0" u="none" strike="noStrike" kern="1200" cap="none" dirty="0" smtClean="0">
                <a:solidFill>
                  <a:schemeClr val="tx1"/>
                </a:solidFill>
                <a:effectLst/>
                <a:latin typeface="Arial"/>
                <a:ea typeface="Arial"/>
                <a:cs typeface="Arial"/>
                <a:sym typeface="Arial"/>
              </a:rPr>
              <a:t>Class</a:t>
            </a:r>
            <a:r>
              <a:rPr lang="en-US" sz="1200" b="1" i="0" u="none" strike="noStrike" kern="1200" cap="none" baseline="0" dirty="0" smtClean="0">
                <a:solidFill>
                  <a:schemeClr val="tx1"/>
                </a:solidFill>
                <a:effectLst/>
                <a:latin typeface="Arial"/>
                <a:ea typeface="Arial"/>
                <a:cs typeface="Arial"/>
                <a:sym typeface="Arial"/>
              </a:rPr>
              <a:t> Activities</a:t>
            </a:r>
            <a:endParaRPr lang="en-US" sz="1200" b="1" i="0" u="none" strike="noStrike" kern="1200" cap="none" dirty="0" smtClean="0">
              <a:solidFill>
                <a:schemeClr val="tx1"/>
              </a:solidFill>
              <a:effectLst/>
              <a:latin typeface="Arial"/>
              <a:ea typeface="Arial"/>
              <a:cs typeface="Arial"/>
              <a:sym typeface="Arial"/>
            </a:endParaRPr>
          </a:p>
          <a:p>
            <a:r>
              <a:rPr lang="en-US" sz="1200" b="0" i="0" u="none" strike="noStrike" kern="1200" cap="none" dirty="0" smtClean="0">
                <a:solidFill>
                  <a:schemeClr val="tx1"/>
                </a:solidFill>
                <a:effectLst/>
                <a:latin typeface="Arial"/>
                <a:ea typeface="Arial"/>
                <a:cs typeface="Arial"/>
                <a:sym typeface="Arial"/>
              </a:rPr>
              <a:t>Have students give examples of how they can review their performance. </a:t>
            </a:r>
          </a:p>
          <a:p>
            <a:r>
              <a:rPr lang="en-US" sz="1200" b="0" i="0" u="none" strike="noStrike" kern="1200" cap="none" dirty="0" smtClean="0">
                <a:solidFill>
                  <a:schemeClr val="tx1"/>
                </a:solidFill>
                <a:effectLst/>
                <a:latin typeface="Arial"/>
                <a:ea typeface="Arial"/>
                <a:cs typeface="Arial"/>
                <a:sym typeface="Arial"/>
              </a:rPr>
              <a:t>Take students through a mock run review using an imaginary call that you make up</a:t>
            </a:r>
            <a:r>
              <a:rPr lang="en-US" sz="1200" b="1" i="0" u="none" strike="noStrike" kern="1200" cap="none" dirty="0" smtClean="0">
                <a:solidFill>
                  <a:schemeClr val="tx1"/>
                </a:solidFill>
                <a:effectLst/>
                <a:latin typeface="Arial"/>
                <a:ea typeface="Arial"/>
                <a:cs typeface="Arial"/>
                <a:sym typeface="Arial"/>
              </a:rPr>
              <a:t>.</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13396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cap="none" dirty="0" smtClean="0">
                <a:solidFill>
                  <a:schemeClr val="tx1"/>
                </a:solidFill>
                <a:effectLst/>
                <a:latin typeface="Arial"/>
                <a:ea typeface="Arial"/>
                <a:cs typeface="Arial"/>
                <a:sym typeface="Arial"/>
              </a:rPr>
              <a:t>Teaching Tips</a:t>
            </a:r>
            <a:endParaRPr lang="en-US" sz="1200" b="0" i="0" u="none" strike="noStrike" kern="1200" cap="none" dirty="0" smtClean="0">
              <a:solidFill>
                <a:schemeClr val="tx1"/>
              </a:solidFill>
              <a:effectLst/>
              <a:latin typeface="Arial"/>
              <a:ea typeface="Arial"/>
              <a:cs typeface="Arial"/>
              <a:sym typeface="Arial"/>
            </a:endParaRPr>
          </a:p>
          <a:p>
            <a:r>
              <a:rPr lang="en-US" sz="1200" b="0" i="0" u="none" strike="noStrike" kern="1200" cap="none" dirty="0" smtClean="0">
                <a:solidFill>
                  <a:schemeClr val="tx1"/>
                </a:solidFill>
                <a:effectLst/>
                <a:latin typeface="Arial"/>
                <a:ea typeface="Arial"/>
                <a:cs typeface="Arial"/>
                <a:sym typeface="Arial"/>
              </a:rPr>
              <a:t>Just briefly touch on research, since this will be discussed in later chapters. </a:t>
            </a:r>
          </a:p>
          <a:p>
            <a:r>
              <a:rPr lang="en-US" sz="1200" b="0" i="0" u="none" strike="noStrike" kern="1200" cap="none" dirty="0" smtClean="0">
                <a:solidFill>
                  <a:schemeClr val="tx1"/>
                </a:solidFill>
                <a:effectLst/>
                <a:latin typeface="Arial"/>
                <a:ea typeface="Arial"/>
                <a:cs typeface="Arial"/>
                <a:sym typeface="Arial"/>
              </a:rPr>
              <a:t>Focus on the changes research initiated, such as CPR and compressions first, O</a:t>
            </a:r>
            <a:r>
              <a:rPr lang="en-US" sz="1200" b="0" i="0" u="none" strike="noStrike" kern="1200" cap="none" baseline="-25000" dirty="0" smtClean="0">
                <a:solidFill>
                  <a:schemeClr val="tx1"/>
                </a:solidFill>
                <a:effectLst/>
                <a:latin typeface="Arial"/>
                <a:ea typeface="Arial"/>
                <a:cs typeface="Arial"/>
                <a:sym typeface="Arial"/>
              </a:rPr>
              <a:t>2</a:t>
            </a:r>
            <a:r>
              <a:rPr lang="en-US" sz="1200" b="0" i="0" u="none" strike="noStrike" kern="1200" cap="none" dirty="0" smtClean="0">
                <a:solidFill>
                  <a:schemeClr val="tx1"/>
                </a:solidFill>
                <a:effectLst/>
                <a:latin typeface="Arial"/>
                <a:ea typeface="Arial"/>
                <a:cs typeface="Arial"/>
                <a:sym typeface="Arial"/>
              </a:rPr>
              <a:t> for chest pain/MI patients with low PSO</a:t>
            </a:r>
            <a:r>
              <a:rPr lang="en-US" sz="1200" b="0" i="0" u="none" strike="noStrike" kern="1200" cap="none" baseline="-25000" dirty="0" smtClean="0">
                <a:solidFill>
                  <a:schemeClr val="tx1"/>
                </a:solidFill>
                <a:effectLst/>
                <a:latin typeface="Arial"/>
                <a:ea typeface="Arial"/>
                <a:cs typeface="Arial"/>
                <a:sym typeface="Arial"/>
              </a:rPr>
              <a:t>2</a:t>
            </a:r>
            <a:r>
              <a:rPr lang="en-US" sz="1200" b="0" i="0" u="none" strike="noStrike" kern="1200" cap="none" dirty="0" smtClean="0">
                <a:solidFill>
                  <a:schemeClr val="tx1"/>
                </a:solidFill>
                <a:effectLst/>
                <a:latin typeface="Arial"/>
                <a:ea typeface="Arial"/>
                <a:cs typeface="Arial"/>
                <a:sym typeface="Arial"/>
              </a:rPr>
              <a:t> saturations, rapid transport, and decreased scene time for stroke victims and trauma victims, etc.</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88778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cap="none" dirty="0" smtClean="0">
                <a:solidFill>
                  <a:schemeClr val="tx1"/>
                </a:solidFill>
                <a:effectLst/>
                <a:latin typeface="Arial"/>
                <a:ea typeface="Arial"/>
                <a:cs typeface="Arial"/>
                <a:sym typeface="Arial"/>
              </a:rPr>
              <a:t>Teaching Tips</a:t>
            </a:r>
            <a:endParaRPr lang="en-US" sz="1200" b="0" i="0" u="none" strike="noStrike" kern="1200" cap="none" dirty="0" smtClean="0">
              <a:solidFill>
                <a:schemeClr val="tx1"/>
              </a:solidFill>
              <a:effectLst/>
              <a:latin typeface="Arial"/>
              <a:ea typeface="Arial"/>
              <a:cs typeface="Arial"/>
              <a:sym typeface="Arial"/>
            </a:endParaRPr>
          </a:p>
          <a:p>
            <a:r>
              <a:rPr lang="en-US" sz="1200" b="0" i="0" u="none" strike="noStrike" kern="1200" cap="none" dirty="0" smtClean="0">
                <a:solidFill>
                  <a:schemeClr val="tx1"/>
                </a:solidFill>
                <a:effectLst/>
                <a:latin typeface="Arial"/>
                <a:ea typeface="Arial"/>
                <a:cs typeface="Arial"/>
                <a:sym typeface="Arial"/>
              </a:rPr>
              <a:t>Stress to students that, even if they are cross trained, they will be providing only one service at a time.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84911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cap="none" dirty="0" smtClean="0">
                <a:solidFill>
                  <a:schemeClr val="tx1"/>
                </a:solidFill>
                <a:effectLst/>
                <a:latin typeface="Arial"/>
                <a:ea typeface="Arial"/>
                <a:cs typeface="Arial"/>
                <a:sym typeface="Arial"/>
              </a:rPr>
              <a:t>Teaching Tips</a:t>
            </a:r>
            <a:endParaRPr lang="en-US" sz="1200" b="0" i="0" u="none" strike="noStrike" kern="1200" cap="none" dirty="0" smtClean="0">
              <a:solidFill>
                <a:schemeClr val="tx1"/>
              </a:solidFill>
              <a:effectLst/>
              <a:latin typeface="Arial"/>
              <a:ea typeface="Arial"/>
              <a:cs typeface="Arial"/>
              <a:sym typeface="Arial"/>
            </a:endParaRPr>
          </a:p>
          <a:p>
            <a:r>
              <a:rPr lang="en-US" sz="1200" b="0" i="0" u="none" strike="noStrike" kern="1200" cap="none" dirty="0" smtClean="0">
                <a:solidFill>
                  <a:schemeClr val="tx1"/>
                </a:solidFill>
                <a:effectLst/>
                <a:latin typeface="Arial"/>
                <a:ea typeface="Arial"/>
                <a:cs typeface="Arial"/>
                <a:sym typeface="Arial"/>
              </a:rPr>
              <a:t>See if you can have a paramedic who is trained in extended scope of practice speak to students briefly about their positions.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76703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149843"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4794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3">
            <a:alphaModFix/>
          </a:blip>
          <a:srcRect/>
          <a:stretch/>
        </p:blipFill>
        <p:spPr>
          <a:xfrm>
            <a:off x="443972" y="6429709"/>
            <a:ext cx="917999" cy="279914"/>
          </a:xfrm>
          <a:prstGeom prst="rect">
            <a:avLst/>
          </a:prstGeom>
          <a:noFill/>
          <a:ln>
            <a:noFill/>
          </a:ln>
        </p:spPr>
      </p:pic>
      <p:sp>
        <p:nvSpPr>
          <p:cNvPr id="16" name="Shape 16"/>
          <p:cNvSpPr txBox="1"/>
          <p:nvPr/>
        </p:nvSpPr>
        <p:spPr>
          <a:xfrm>
            <a:off x="2438400" y="6429343"/>
            <a:ext cx="6324599" cy="280279"/>
          </a:xfrm>
          <a:prstGeom prst="rect">
            <a:avLst/>
          </a:prstGeom>
          <a:noFill/>
          <a:ln>
            <a:noFill/>
          </a:ln>
        </p:spPr>
        <p:txBody>
          <a:bodyPr lIns="91425" tIns="45700" rIns="91425" bIns="45700" anchor="t" anchorCtr="0">
            <a:noAutofit/>
          </a:bodyPr>
          <a:lstStyle/>
          <a:p>
            <a:r>
              <a:rPr lang="en-US" altLang="en-US" sz="1200" dirty="0" smtClean="0">
                <a:solidFill>
                  <a:schemeClr val="tx1"/>
                </a:solidFill>
                <a:latin typeface="Verdana"/>
                <a:ea typeface="Verdana" panose="020B0604030504040204" pitchFamily="34" charset="0"/>
                <a:cs typeface="Verdana" panose="020B0604030504040204" pitchFamily="34" charset="0"/>
              </a:rPr>
              <a:t>Copyright © 2017, 2013, 2009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61286"/>
            <a:ext cx="8363663" cy="791094"/>
          </a:xfrm>
        </p:spPr>
        <p:txBody>
          <a:bodyPr anchor="b"/>
          <a:lstStyle/>
          <a:p>
            <a:r>
              <a:rPr lang="en-US" dirty="0"/>
              <a:t>Paramedic Care: Principles </a:t>
            </a:r>
            <a:r>
              <a:rPr lang="en-US" dirty="0" smtClean="0"/>
              <a:t>&amp; </a:t>
            </a:r>
            <a:r>
              <a:rPr lang="en-US" dirty="0"/>
              <a:t>Practice</a:t>
            </a:r>
            <a:endParaRPr lang="en-US" dirty="0">
              <a:solidFill>
                <a:schemeClr val="tx2"/>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57200" y="1125507"/>
            <a:ext cx="8229600" cy="406971"/>
          </a:xfrm>
        </p:spPr>
        <p:txBody>
          <a:bodyPr/>
          <a:lstStyle/>
          <a:p>
            <a:r>
              <a:rPr lang="en-US" dirty="0" smtClean="0">
                <a:latin typeface="+mn-lt"/>
              </a:rPr>
              <a:t>Fifth </a:t>
            </a:r>
            <a:r>
              <a:rPr lang="en-US" dirty="0" smtClean="0">
                <a:latin typeface="+mn-lt"/>
              </a:rPr>
              <a:t>Edition</a:t>
            </a:r>
            <a:endParaRPr lang="en-US" dirty="0">
              <a:latin typeface="+mn-lt"/>
            </a:endParaRPr>
          </a:p>
        </p:txBody>
      </p:sp>
      <p:sp>
        <p:nvSpPr>
          <p:cNvPr id="4" name="Text Placeholder 3"/>
          <p:cNvSpPr>
            <a:spLocks noGrp="1"/>
          </p:cNvSpPr>
          <p:nvPr>
            <p:ph type="body" idx="2"/>
          </p:nvPr>
        </p:nvSpPr>
        <p:spPr>
          <a:xfrm>
            <a:off x="4876800" y="2285999"/>
            <a:ext cx="3657600" cy="739083"/>
          </a:xfrm>
        </p:spPr>
        <p:txBody>
          <a:bodyPr/>
          <a:lstStyle/>
          <a:p>
            <a:pPr lvl="0" algn="ctr"/>
            <a:r>
              <a:rPr lang="en-US" b="1" dirty="0" smtClean="0">
                <a:latin typeface="+mn-lt"/>
              </a:rPr>
              <a:t>Chapter 1</a:t>
            </a:r>
            <a:endParaRPr lang="en-US" b="1" dirty="0">
              <a:latin typeface="+mn-lt"/>
            </a:endParaRPr>
          </a:p>
        </p:txBody>
      </p:sp>
      <p:sp>
        <p:nvSpPr>
          <p:cNvPr id="5" name="Text Placeholder 4"/>
          <p:cNvSpPr>
            <a:spLocks noGrp="1"/>
          </p:cNvSpPr>
          <p:nvPr>
            <p:ph type="body" idx="3"/>
          </p:nvPr>
        </p:nvSpPr>
        <p:spPr>
          <a:xfrm>
            <a:off x="4876800" y="3114461"/>
            <a:ext cx="3657600" cy="1235866"/>
          </a:xfrm>
        </p:spPr>
        <p:txBody>
          <a:bodyPr/>
          <a:lstStyle/>
          <a:p>
            <a:pPr algn="ctr"/>
            <a:r>
              <a:rPr lang="en-US" dirty="0">
                <a:latin typeface="+mn-lt"/>
              </a:rPr>
              <a:t>Introduction </a:t>
            </a:r>
            <a:r>
              <a:rPr lang="en-US" dirty="0" smtClean="0">
                <a:latin typeface="+mn-lt"/>
              </a:rPr>
              <a:t>to Paramedicine</a:t>
            </a:r>
            <a:endParaRPr lang="en-US" dirty="0">
              <a:latin typeface="+mn-lt"/>
            </a:endParaRPr>
          </a:p>
        </p:txBody>
      </p:sp>
      <p:pic>
        <p:nvPicPr>
          <p:cNvPr id="9" name="Picture 8" descr="Front Cover: Paramedic Care: Principles &amp; Practice Fifth Edition by Bledsoe, Porter and Cherry."/>
          <p:cNvPicPr>
            <a:picLocks noChangeAspect="1"/>
          </p:cNvPicPr>
          <p:nvPr/>
        </p:nvPicPr>
        <p:blipFill>
          <a:blip r:embed="rId3"/>
          <a:stretch>
            <a:fillRect/>
          </a:stretch>
        </p:blipFill>
        <p:spPr>
          <a:xfrm>
            <a:off x="742065" y="1930804"/>
            <a:ext cx="3493863" cy="4343400"/>
          </a:xfrm>
          <a:prstGeom prst="rect">
            <a:avLst/>
          </a:prstGeom>
          <a:ln w="6350">
            <a:solidFill>
              <a:schemeClr val="tx1"/>
            </a:solidFill>
          </a:ln>
        </p:spPr>
      </p:pic>
      <p:sp>
        <p:nvSpPr>
          <p:cNvPr id="6" name="Text Placeholder 5"/>
          <p:cNvSpPr>
            <a:spLocks noGrp="1"/>
          </p:cNvSpPr>
          <p:nvPr>
            <p:ph type="body" idx="13"/>
          </p:nvPr>
        </p:nvSpPr>
        <p:spPr>
          <a:xfrm>
            <a:off x="2444977" y="6475040"/>
            <a:ext cx="6034799" cy="185745"/>
          </a:xfrm>
        </p:spPr>
        <p:txBody>
          <a:bodyPr anchor="ctr"/>
          <a:lstStyle/>
          <a:p>
            <a:r>
              <a:rPr lang="en-US" altLang="en-US" sz="1200" dirty="0">
                <a:solidFill>
                  <a:schemeClr val="tx1"/>
                </a:solidFill>
                <a:latin typeface="Verdana"/>
                <a:ea typeface="Verdana" panose="020B0604030504040204" pitchFamily="34" charset="0"/>
                <a:cs typeface="Verdana" panose="020B0604030504040204" pitchFamily="34" charset="0"/>
              </a:rPr>
              <a:t>Copyright © 2017, 2013, 2009 Pearson Education, Inc. All Rights </a:t>
            </a:r>
            <a:r>
              <a:rPr lang="en-US" altLang="en-US" sz="1200" dirty="0" smtClean="0">
                <a:solidFill>
                  <a:schemeClr val="tx1"/>
                </a:solidFill>
                <a:latin typeface="Verdana"/>
                <a:ea typeface="Verdana" panose="020B0604030504040204" pitchFamily="34" charset="0"/>
                <a:cs typeface="Verdana" panose="020B0604030504040204" pitchFamily="34" charset="0"/>
              </a:rPr>
              <a:t>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40415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r>
              <a:rPr lang="en-US" sz="2000" b="0" dirty="0" smtClean="0"/>
              <a:t>(5 </a:t>
            </a:r>
            <a:r>
              <a:rPr lang="en-US" sz="2000" b="0" dirty="0"/>
              <a:t>of 11)</a:t>
            </a:r>
            <a:endParaRPr lang="en-IN" sz="2000" dirty="0"/>
          </a:p>
        </p:txBody>
      </p:sp>
      <p:sp>
        <p:nvSpPr>
          <p:cNvPr id="3" name="Text Placeholder 2"/>
          <p:cNvSpPr>
            <a:spLocks noGrp="1"/>
          </p:cNvSpPr>
          <p:nvPr>
            <p:ph type="body" idx="1"/>
          </p:nvPr>
        </p:nvSpPr>
        <p:spPr/>
        <p:txBody>
          <a:bodyPr/>
          <a:lstStyle/>
          <a:p>
            <a:r>
              <a:rPr lang="en-US" sz="2400" dirty="0">
                <a:latin typeface="+mn-lt"/>
              </a:rPr>
              <a:t>The Modern Paramedic</a:t>
            </a:r>
          </a:p>
          <a:p>
            <a:pPr lvl="1"/>
            <a:r>
              <a:rPr lang="en-US" altLang="en-US" sz="2400" dirty="0">
                <a:latin typeface="+mn-lt"/>
              </a:rPr>
              <a:t>Functions under direction of </a:t>
            </a:r>
            <a:r>
              <a:rPr lang="en-US" altLang="en-US" sz="2400" dirty="0" smtClean="0">
                <a:latin typeface="+mn-lt"/>
              </a:rPr>
              <a:t>E</a:t>
            </a:r>
            <a:r>
              <a:rPr lang="en-US" altLang="en-US" sz="100" dirty="0" smtClean="0">
                <a:latin typeface="+mn-lt"/>
              </a:rPr>
              <a:t> </a:t>
            </a:r>
            <a:r>
              <a:rPr lang="en-US" altLang="en-US" sz="2400" dirty="0" smtClean="0">
                <a:latin typeface="+mn-lt"/>
              </a:rPr>
              <a:t>M</a:t>
            </a:r>
            <a:r>
              <a:rPr lang="en-US" altLang="en-US" sz="100" dirty="0" smtClean="0">
                <a:latin typeface="+mn-lt"/>
              </a:rPr>
              <a:t> </a:t>
            </a:r>
            <a:r>
              <a:rPr lang="en-US" altLang="en-US" sz="2400" dirty="0" smtClean="0">
                <a:latin typeface="+mn-lt"/>
              </a:rPr>
              <a:t>S </a:t>
            </a:r>
            <a:r>
              <a:rPr lang="en-US" altLang="en-US" sz="2400" dirty="0">
                <a:latin typeface="+mn-lt"/>
              </a:rPr>
              <a:t>system's medical director</a:t>
            </a:r>
          </a:p>
          <a:p>
            <a:pPr lvl="1"/>
            <a:r>
              <a:rPr lang="en-US" altLang="en-US" sz="2400" dirty="0">
                <a:latin typeface="+mn-lt"/>
              </a:rPr>
              <a:t>Knowledge, skills, attitudes consistent with expectations of public and profession</a:t>
            </a:r>
          </a:p>
          <a:p>
            <a:pPr lvl="1"/>
            <a:r>
              <a:rPr lang="en-US" altLang="en-US" sz="2400" dirty="0">
                <a:latin typeface="+mn-lt"/>
              </a:rPr>
              <a:t>Component in continuum of </a:t>
            </a:r>
            <a:r>
              <a:rPr lang="en-US" altLang="en-US" sz="2400" dirty="0" smtClean="0">
                <a:latin typeface="+mn-lt"/>
              </a:rPr>
              <a:t>care</a:t>
            </a:r>
            <a:endParaRPr lang="en-US" sz="2400" dirty="0">
              <a:latin typeface="+mn-lt"/>
            </a:endParaRPr>
          </a:p>
        </p:txBody>
      </p:sp>
    </p:spTree>
    <p:extLst>
      <p:ext uri="{BB962C8B-B14F-4D97-AF65-F5344CB8AC3E}">
        <p14:creationId xmlns:p14="http://schemas.microsoft.com/office/powerpoint/2010/main" val="2188866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r>
              <a:rPr lang="en-US" sz="2000" b="0" dirty="0" smtClean="0"/>
              <a:t>(6 </a:t>
            </a:r>
            <a:r>
              <a:rPr lang="en-US" sz="2000" b="0" dirty="0"/>
              <a:t>of 11)</a:t>
            </a:r>
            <a:endParaRPr lang="en-IN" sz="2000" dirty="0"/>
          </a:p>
        </p:txBody>
      </p:sp>
      <p:sp>
        <p:nvSpPr>
          <p:cNvPr id="3" name="Text Placeholder 2"/>
          <p:cNvSpPr>
            <a:spLocks noGrp="1"/>
          </p:cNvSpPr>
          <p:nvPr>
            <p:ph type="body" idx="1"/>
          </p:nvPr>
        </p:nvSpPr>
        <p:spPr/>
        <p:txBody>
          <a:bodyPr/>
          <a:lstStyle/>
          <a:p>
            <a:pPr lvl="1"/>
            <a:r>
              <a:rPr lang="en-US" altLang="en-US" sz="2400" dirty="0" smtClean="0">
                <a:latin typeface="+mn-lt"/>
              </a:rPr>
              <a:t>Link </a:t>
            </a:r>
            <a:r>
              <a:rPr lang="en-US" altLang="en-US" sz="2400" dirty="0">
                <a:latin typeface="+mn-lt"/>
              </a:rPr>
              <a:t>between health resources</a:t>
            </a:r>
          </a:p>
          <a:p>
            <a:pPr lvl="1"/>
            <a:r>
              <a:rPr lang="en-US" altLang="en-US" sz="2400" dirty="0">
                <a:latin typeface="+mn-lt"/>
              </a:rPr>
              <a:t>Maintains high-quality health care at reasonable cost</a:t>
            </a:r>
          </a:p>
          <a:p>
            <a:pPr lvl="1"/>
            <a:r>
              <a:rPr lang="en-US" altLang="en-US" sz="2400" dirty="0">
                <a:latin typeface="+mn-lt"/>
              </a:rPr>
              <a:t>Advocates for patient</a:t>
            </a:r>
          </a:p>
          <a:p>
            <a:pPr lvl="1"/>
            <a:r>
              <a:rPr lang="en-US" altLang="en-US" sz="2400" dirty="0">
                <a:latin typeface="+mn-lt"/>
              </a:rPr>
              <a:t>Ensures patient receives best possible care without regard to ability to pay or insurance </a:t>
            </a:r>
            <a:r>
              <a:rPr lang="en-US" altLang="en-US" sz="2400" dirty="0" smtClean="0">
                <a:latin typeface="+mn-lt"/>
              </a:rPr>
              <a:t>status</a:t>
            </a:r>
            <a:endParaRPr lang="en-US" sz="2400" dirty="0">
              <a:latin typeface="+mn-lt"/>
            </a:endParaRPr>
          </a:p>
        </p:txBody>
      </p:sp>
    </p:spTree>
    <p:extLst>
      <p:ext uri="{BB962C8B-B14F-4D97-AF65-F5344CB8AC3E}">
        <p14:creationId xmlns:p14="http://schemas.microsoft.com/office/powerpoint/2010/main" val="2200230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r>
              <a:rPr lang="en-US" sz="2000" b="0" dirty="0" smtClean="0"/>
              <a:t>(7 </a:t>
            </a:r>
            <a:r>
              <a:rPr lang="en-US" sz="2000" b="0" dirty="0"/>
              <a:t>of 11)</a:t>
            </a:r>
            <a:endParaRPr lang="en-IN" sz="2000" dirty="0"/>
          </a:p>
        </p:txBody>
      </p:sp>
      <p:sp>
        <p:nvSpPr>
          <p:cNvPr id="3" name="Text Placeholder 2"/>
          <p:cNvSpPr>
            <a:spLocks noGrp="1"/>
          </p:cNvSpPr>
          <p:nvPr>
            <p:ph type="body" idx="1"/>
          </p:nvPr>
        </p:nvSpPr>
        <p:spPr>
          <a:xfrm>
            <a:off x="457200" y="1600200"/>
            <a:ext cx="7680960" cy="4525963"/>
          </a:xfrm>
        </p:spPr>
        <p:txBody>
          <a:bodyPr/>
          <a:lstStyle/>
          <a:p>
            <a:pPr lvl="1"/>
            <a:r>
              <a:rPr lang="en-US" sz="2400" dirty="0" smtClean="0">
                <a:latin typeface="+mn-lt"/>
              </a:rPr>
              <a:t>P</a:t>
            </a:r>
            <a:r>
              <a:rPr lang="en-US" altLang="en-US" sz="2400" dirty="0" smtClean="0">
                <a:latin typeface="+mn-lt"/>
              </a:rPr>
              <a:t>ublic </a:t>
            </a:r>
            <a:r>
              <a:rPr lang="en-US" altLang="en-US" sz="2400" dirty="0">
                <a:latin typeface="+mn-lt"/>
              </a:rPr>
              <a:t>education, health promotion, participation in injury and illness prevention programs</a:t>
            </a:r>
          </a:p>
          <a:p>
            <a:pPr lvl="1"/>
            <a:r>
              <a:rPr lang="en-US" sz="2400" dirty="0">
                <a:latin typeface="+mn-lt"/>
              </a:rPr>
              <a:t>Mobile integrated health care (community paramedicine): function outside customary emergency response and transport roles</a:t>
            </a:r>
            <a:endParaRPr lang="en-IN" sz="2400" dirty="0">
              <a:latin typeface="+mn-lt"/>
            </a:endParaRPr>
          </a:p>
        </p:txBody>
      </p:sp>
    </p:spTree>
    <p:extLst>
      <p:ext uri="{BB962C8B-B14F-4D97-AF65-F5344CB8AC3E}">
        <p14:creationId xmlns:p14="http://schemas.microsoft.com/office/powerpoint/2010/main" val="3068910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r>
              <a:rPr lang="en-US" sz="2000" b="0" dirty="0" smtClean="0"/>
              <a:t>(8 </a:t>
            </a:r>
            <a:r>
              <a:rPr lang="en-US" sz="2000" b="0" dirty="0"/>
              <a:t>of 11)</a:t>
            </a:r>
            <a:endParaRPr lang="en-IN" sz="2000" dirty="0"/>
          </a:p>
        </p:txBody>
      </p:sp>
      <p:sp>
        <p:nvSpPr>
          <p:cNvPr id="3" name="Text Placeholder 2"/>
          <p:cNvSpPr>
            <a:spLocks noGrp="1"/>
          </p:cNvSpPr>
          <p:nvPr>
            <p:ph type="body" idx="1"/>
          </p:nvPr>
        </p:nvSpPr>
        <p:spPr/>
        <p:txBody>
          <a:bodyPr/>
          <a:lstStyle/>
          <a:p>
            <a:r>
              <a:rPr lang="en-US" altLang="en-US" sz="2400" dirty="0">
                <a:latin typeface="+mn-lt"/>
              </a:rPr>
              <a:t>Paramedic Characteristics</a:t>
            </a:r>
          </a:p>
          <a:p>
            <a:pPr lvl="1"/>
            <a:r>
              <a:rPr lang="en-US" altLang="en-US" sz="2400" dirty="0">
                <a:latin typeface="+mn-lt"/>
              </a:rPr>
              <a:t>Flexible</a:t>
            </a:r>
          </a:p>
          <a:p>
            <a:pPr lvl="1"/>
            <a:r>
              <a:rPr lang="en-US" altLang="en-US" sz="2400" dirty="0">
                <a:latin typeface="+mn-lt"/>
              </a:rPr>
              <a:t>Confident leader</a:t>
            </a:r>
          </a:p>
          <a:p>
            <a:pPr lvl="1"/>
            <a:r>
              <a:rPr lang="en-US" altLang="en-US" sz="2400" dirty="0">
                <a:latin typeface="+mn-lt"/>
              </a:rPr>
              <a:t>Excellent judgment</a:t>
            </a:r>
          </a:p>
          <a:p>
            <a:pPr lvl="1"/>
            <a:r>
              <a:rPr lang="en-US" altLang="en-US" sz="2400" dirty="0">
                <a:latin typeface="+mn-lt"/>
              </a:rPr>
              <a:t>Prioritizes decisions</a:t>
            </a:r>
          </a:p>
          <a:p>
            <a:pPr lvl="1"/>
            <a:r>
              <a:rPr lang="en-US" altLang="en-US" sz="2400" dirty="0">
                <a:latin typeface="+mn-lt"/>
              </a:rPr>
              <a:t>Develop rapport with wide variety of patients</a:t>
            </a:r>
          </a:p>
          <a:p>
            <a:pPr lvl="1"/>
            <a:r>
              <a:rPr lang="en-US" altLang="en-US" sz="2400" dirty="0">
                <a:latin typeface="+mn-lt"/>
              </a:rPr>
              <a:t>Functions independently</a:t>
            </a:r>
            <a:endParaRPr lang="en-IN" sz="2400" dirty="0">
              <a:latin typeface="+mn-lt"/>
            </a:endParaRPr>
          </a:p>
        </p:txBody>
      </p:sp>
    </p:spTree>
    <p:extLst>
      <p:ext uri="{BB962C8B-B14F-4D97-AF65-F5344CB8AC3E}">
        <p14:creationId xmlns:p14="http://schemas.microsoft.com/office/powerpoint/2010/main" val="3286856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r>
              <a:rPr lang="en-US" sz="2000" b="0" dirty="0" smtClean="0"/>
              <a:t>(9 </a:t>
            </a:r>
            <a:r>
              <a:rPr lang="en-US" sz="2000" b="0" dirty="0"/>
              <a:t>of 11)</a:t>
            </a:r>
            <a:endParaRPr lang="en-IN" sz="2000" dirty="0"/>
          </a:p>
        </p:txBody>
      </p:sp>
      <p:sp>
        <p:nvSpPr>
          <p:cNvPr id="3" name="Text Placeholder 2"/>
          <p:cNvSpPr>
            <a:spLocks noGrp="1"/>
          </p:cNvSpPr>
          <p:nvPr>
            <p:ph type="body" idx="1"/>
          </p:nvPr>
        </p:nvSpPr>
        <p:spPr/>
        <p:txBody>
          <a:bodyPr/>
          <a:lstStyle/>
          <a:p>
            <a:r>
              <a:rPr lang="en-US" altLang="en-US" sz="2400" dirty="0">
                <a:latin typeface="+mn-lt"/>
              </a:rPr>
              <a:t>The Paramedic: A True Health Professional</a:t>
            </a:r>
          </a:p>
          <a:p>
            <a:pPr lvl="1"/>
            <a:r>
              <a:rPr lang="en-US" altLang="en-US" sz="2400" dirty="0">
                <a:latin typeface="+mn-lt"/>
              </a:rPr>
              <a:t>Continuing education programs</a:t>
            </a:r>
          </a:p>
          <a:p>
            <a:pPr lvl="1"/>
            <a:r>
              <a:rPr lang="en-US" altLang="en-US" sz="2400" dirty="0">
                <a:latin typeface="+mn-lt"/>
              </a:rPr>
              <a:t>Reviews and practice skills and procedures</a:t>
            </a:r>
          </a:p>
          <a:p>
            <a:pPr lvl="1"/>
            <a:r>
              <a:rPr lang="en-US" altLang="en-US" sz="2400" dirty="0">
                <a:latin typeface="+mn-lt"/>
              </a:rPr>
              <a:t>Peer evaluation</a:t>
            </a:r>
          </a:p>
          <a:p>
            <a:pPr lvl="1"/>
            <a:r>
              <a:rPr lang="en-US" altLang="en-US" sz="2400" dirty="0">
                <a:latin typeface="+mn-lt"/>
              </a:rPr>
              <a:t>Active role in professional and community </a:t>
            </a:r>
            <a:r>
              <a:rPr lang="en-US" altLang="en-US" sz="2400" dirty="0" smtClean="0">
                <a:latin typeface="+mn-lt"/>
              </a:rPr>
              <a:t>organizations</a:t>
            </a:r>
            <a:endParaRPr lang="en-US" sz="2400" dirty="0">
              <a:latin typeface="+mn-lt"/>
            </a:endParaRPr>
          </a:p>
        </p:txBody>
      </p:sp>
    </p:spTree>
    <p:extLst>
      <p:ext uri="{BB962C8B-B14F-4D97-AF65-F5344CB8AC3E}">
        <p14:creationId xmlns:p14="http://schemas.microsoft.com/office/powerpoint/2010/main" val="419910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Figure </a:t>
            </a:r>
            <a:r>
              <a:rPr lang="en-US" sz="3200" dirty="0" smtClean="0"/>
              <a:t>1-5a Public Education </a:t>
            </a:r>
            <a:r>
              <a:rPr lang="en-US" sz="3200" dirty="0"/>
              <a:t>is an </a:t>
            </a:r>
            <a:r>
              <a:rPr lang="en-US" sz="3200" dirty="0" smtClean="0"/>
              <a:t>Important Part </a:t>
            </a:r>
            <a:r>
              <a:rPr lang="en-US" sz="3200" dirty="0"/>
              <a:t>of the </a:t>
            </a:r>
            <a:r>
              <a:rPr lang="en-US" sz="3200" dirty="0" smtClean="0"/>
              <a:t>Paramedic’s Job</a:t>
            </a:r>
            <a:endParaRPr lang="en-IN" sz="3200" dirty="0"/>
          </a:p>
        </p:txBody>
      </p:sp>
      <p:pic>
        <p:nvPicPr>
          <p:cNvPr id="4" name="Picture 3" descr="E M T's demonstrate how to perform C P R during a sudden cardiac arrest to adults."/>
          <p:cNvPicPr>
            <a:picLocks noChangeAspect="1"/>
          </p:cNvPicPr>
          <p:nvPr/>
        </p:nvPicPr>
        <p:blipFill>
          <a:blip r:embed="rId2"/>
          <a:stretch>
            <a:fillRect/>
          </a:stretch>
        </p:blipFill>
        <p:spPr>
          <a:xfrm>
            <a:off x="910539" y="1550164"/>
            <a:ext cx="7322923" cy="4644382"/>
          </a:xfrm>
          <a:prstGeom prst="rect">
            <a:avLst/>
          </a:prstGeom>
        </p:spPr>
      </p:pic>
    </p:spTree>
    <p:extLst>
      <p:ext uri="{BB962C8B-B14F-4D97-AF65-F5344CB8AC3E}">
        <p14:creationId xmlns:p14="http://schemas.microsoft.com/office/powerpoint/2010/main" val="489754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r>
              <a:rPr lang="en-US" sz="2000" b="0" dirty="0" smtClean="0"/>
              <a:t>(10 </a:t>
            </a:r>
            <a:r>
              <a:rPr lang="en-US" sz="2000" b="0" dirty="0"/>
              <a:t>of 11)</a:t>
            </a:r>
            <a:endParaRPr lang="en-IN" sz="2000" dirty="0"/>
          </a:p>
        </p:txBody>
      </p:sp>
      <p:sp>
        <p:nvSpPr>
          <p:cNvPr id="3" name="Text Placeholder 2"/>
          <p:cNvSpPr>
            <a:spLocks noGrp="1"/>
          </p:cNvSpPr>
          <p:nvPr>
            <p:ph type="body" idx="1"/>
          </p:nvPr>
        </p:nvSpPr>
        <p:spPr/>
        <p:txBody>
          <a:bodyPr/>
          <a:lstStyle/>
          <a:p>
            <a:r>
              <a:rPr lang="en-US" altLang="en-US" sz="2400" dirty="0">
                <a:latin typeface="+mn-lt"/>
              </a:rPr>
              <a:t>The Paramedic: A True Health Professional</a:t>
            </a:r>
          </a:p>
          <a:p>
            <a:pPr lvl="1"/>
            <a:r>
              <a:rPr lang="en-US" altLang="en-US" sz="2400" b="1" dirty="0">
                <a:latin typeface="+mn-lt"/>
              </a:rPr>
              <a:t>National</a:t>
            </a:r>
            <a:r>
              <a:rPr lang="en-US" altLang="en-US" sz="2400" i="1" dirty="0">
                <a:latin typeface="+mn-lt"/>
              </a:rPr>
              <a:t> </a:t>
            </a:r>
            <a:r>
              <a:rPr lang="en-US" altLang="en-US" sz="2400" b="1" dirty="0">
                <a:latin typeface="+mn-lt"/>
              </a:rPr>
              <a:t>Emergency</a:t>
            </a:r>
            <a:r>
              <a:rPr lang="en-US" altLang="en-US" sz="2400" i="1" dirty="0">
                <a:latin typeface="+mn-lt"/>
              </a:rPr>
              <a:t> </a:t>
            </a:r>
            <a:r>
              <a:rPr lang="en-US" altLang="en-US" sz="2400" b="1" dirty="0">
                <a:latin typeface="+mn-lt"/>
              </a:rPr>
              <a:t>Medical</a:t>
            </a:r>
            <a:r>
              <a:rPr lang="en-US" altLang="en-US" sz="2400" i="1" dirty="0">
                <a:latin typeface="+mn-lt"/>
              </a:rPr>
              <a:t> </a:t>
            </a:r>
            <a:r>
              <a:rPr lang="en-US" altLang="en-US" sz="2400" b="1" dirty="0">
                <a:latin typeface="+mn-lt"/>
              </a:rPr>
              <a:t>Services</a:t>
            </a:r>
            <a:r>
              <a:rPr lang="en-US" altLang="en-US" sz="2400" i="1" dirty="0">
                <a:latin typeface="+mn-lt"/>
              </a:rPr>
              <a:t> </a:t>
            </a:r>
            <a:r>
              <a:rPr lang="en-US" altLang="en-US" sz="2400" b="1" dirty="0">
                <a:latin typeface="+mn-lt"/>
              </a:rPr>
              <a:t>Education Standards: Paramedic Instructional Guidelines</a:t>
            </a:r>
          </a:p>
          <a:p>
            <a:pPr lvl="1"/>
            <a:r>
              <a:rPr lang="en-US" altLang="en-US" sz="2400" dirty="0">
                <a:latin typeface="+mn-lt"/>
              </a:rPr>
              <a:t>Participates in research</a:t>
            </a:r>
          </a:p>
          <a:p>
            <a:pPr lvl="1"/>
            <a:r>
              <a:rPr lang="en-US" altLang="en-US" sz="2400" dirty="0">
                <a:latin typeface="+mn-lt"/>
              </a:rPr>
              <a:t>Acceptance and adherence to code of professional ethics and </a:t>
            </a:r>
            <a:r>
              <a:rPr lang="en-US" altLang="en-US" sz="2400" dirty="0" smtClean="0">
                <a:latin typeface="+mn-lt"/>
              </a:rPr>
              <a:t>etiquette</a:t>
            </a:r>
            <a:endParaRPr lang="en-US" sz="2400" dirty="0">
              <a:latin typeface="+mn-lt"/>
            </a:endParaRPr>
          </a:p>
        </p:txBody>
      </p:sp>
    </p:spTree>
    <p:extLst>
      <p:ext uri="{BB962C8B-B14F-4D97-AF65-F5344CB8AC3E}">
        <p14:creationId xmlns:p14="http://schemas.microsoft.com/office/powerpoint/2010/main" val="1487489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r>
              <a:rPr lang="en-US" sz="2000" b="0" dirty="0" smtClean="0"/>
              <a:t>(11 </a:t>
            </a:r>
            <a:r>
              <a:rPr lang="en-US" sz="2000" b="0" dirty="0"/>
              <a:t>of 11)</a:t>
            </a:r>
            <a:endParaRPr lang="en-IN" sz="2000" dirty="0"/>
          </a:p>
        </p:txBody>
      </p:sp>
      <p:sp>
        <p:nvSpPr>
          <p:cNvPr id="3" name="Text Placeholder 2"/>
          <p:cNvSpPr>
            <a:spLocks noGrp="1"/>
          </p:cNvSpPr>
          <p:nvPr>
            <p:ph type="body" idx="1"/>
          </p:nvPr>
        </p:nvSpPr>
        <p:spPr/>
        <p:txBody>
          <a:bodyPr/>
          <a:lstStyle/>
          <a:p>
            <a:r>
              <a:rPr lang="en-US" altLang="en-US" sz="2400" dirty="0">
                <a:latin typeface="+mn-lt"/>
              </a:rPr>
              <a:t>The Paramedic: A True Health Professional</a:t>
            </a:r>
          </a:p>
          <a:p>
            <a:pPr lvl="1"/>
            <a:r>
              <a:rPr lang="en-US" sz="2400" dirty="0">
                <a:latin typeface="+mn-lt"/>
              </a:rPr>
              <a:t>Emergency patient always the primary concern</a:t>
            </a:r>
          </a:p>
          <a:p>
            <a:pPr lvl="1"/>
            <a:r>
              <a:rPr lang="en-US" sz="2400" dirty="0">
                <a:latin typeface="+mn-lt"/>
              </a:rPr>
              <a:t>Cross training: fire fighter and police officer;  participate in rescue operations, directing traffic, and other tasks on emergency scene</a:t>
            </a:r>
            <a:endParaRPr lang="en-US" sz="2400" dirty="0">
              <a:latin typeface="+mn-lt"/>
            </a:endParaRPr>
          </a:p>
        </p:txBody>
      </p:sp>
    </p:spTree>
    <p:extLst>
      <p:ext uri="{BB962C8B-B14F-4D97-AF65-F5344CB8AC3E}">
        <p14:creationId xmlns:p14="http://schemas.microsoft.com/office/powerpoint/2010/main" val="2421286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Expanded Scope of </a:t>
            </a:r>
            <a:r>
              <a:rPr lang="en-US" dirty="0" smtClean="0"/>
              <a:t>Practice </a:t>
            </a:r>
            <a:r>
              <a:rPr lang="en-US" sz="2000" b="0" dirty="0" smtClean="0"/>
              <a:t>(1 of 9)</a:t>
            </a:r>
            <a:endParaRPr lang="en-IN" sz="2000" b="0" dirty="0"/>
          </a:p>
        </p:txBody>
      </p:sp>
      <p:sp>
        <p:nvSpPr>
          <p:cNvPr id="3" name="Text Placeholder 2"/>
          <p:cNvSpPr>
            <a:spLocks noGrp="1"/>
          </p:cNvSpPr>
          <p:nvPr>
            <p:ph type="body" idx="1"/>
          </p:nvPr>
        </p:nvSpPr>
        <p:spPr/>
        <p:txBody>
          <a:bodyPr/>
          <a:lstStyle/>
          <a:p>
            <a:r>
              <a:rPr lang="en-US" altLang="en-US" sz="2400" dirty="0" smtClean="0">
                <a:latin typeface="+mn-lt"/>
              </a:rPr>
              <a:t>911 </a:t>
            </a:r>
            <a:r>
              <a:rPr lang="en-US" altLang="en-US" sz="2400" dirty="0">
                <a:latin typeface="+mn-lt"/>
              </a:rPr>
              <a:t>response</a:t>
            </a:r>
          </a:p>
          <a:p>
            <a:r>
              <a:rPr lang="en-US" altLang="en-US" sz="2400" dirty="0">
                <a:latin typeface="+mn-lt"/>
              </a:rPr>
              <a:t>Critical care transport</a:t>
            </a:r>
          </a:p>
          <a:p>
            <a:r>
              <a:rPr lang="en-US" altLang="en-US" sz="2400" dirty="0">
                <a:latin typeface="+mn-lt"/>
              </a:rPr>
              <a:t>Helicopter air ambulance </a:t>
            </a:r>
          </a:p>
          <a:p>
            <a:r>
              <a:rPr lang="en-US" altLang="en-US" sz="2400" dirty="0">
                <a:latin typeface="+mn-lt"/>
              </a:rPr>
              <a:t>Tactical </a:t>
            </a:r>
            <a:r>
              <a:rPr lang="en-US" altLang="en-US" sz="2400" dirty="0" smtClean="0">
                <a:latin typeface="+mn-lt"/>
              </a:rPr>
              <a:t>E</a:t>
            </a:r>
            <a:r>
              <a:rPr lang="en-US" altLang="en-US" sz="100" dirty="0" smtClean="0">
                <a:latin typeface="+mn-lt"/>
              </a:rPr>
              <a:t> </a:t>
            </a:r>
            <a:r>
              <a:rPr lang="en-US" altLang="en-US" sz="2400" dirty="0" smtClean="0">
                <a:latin typeface="+mn-lt"/>
              </a:rPr>
              <a:t>M</a:t>
            </a:r>
            <a:r>
              <a:rPr lang="en-US" altLang="en-US" sz="100" dirty="0" smtClean="0">
                <a:latin typeface="+mn-lt"/>
              </a:rPr>
              <a:t> </a:t>
            </a:r>
            <a:r>
              <a:rPr lang="en-US" altLang="en-US" sz="2400" dirty="0" smtClean="0">
                <a:latin typeface="+mn-lt"/>
              </a:rPr>
              <a:t>S</a:t>
            </a:r>
            <a:endParaRPr lang="en-IN" sz="2400" dirty="0">
              <a:latin typeface="+mn-lt"/>
            </a:endParaRPr>
          </a:p>
        </p:txBody>
      </p:sp>
    </p:spTree>
    <p:extLst>
      <p:ext uri="{BB962C8B-B14F-4D97-AF65-F5344CB8AC3E}">
        <p14:creationId xmlns:p14="http://schemas.microsoft.com/office/powerpoint/2010/main" val="3424747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Expanded Scope of </a:t>
            </a:r>
            <a:r>
              <a:rPr lang="en-US" dirty="0" smtClean="0"/>
              <a:t>Practice </a:t>
            </a:r>
            <a:r>
              <a:rPr lang="en-US" sz="2000" b="0" dirty="0" smtClean="0"/>
              <a:t>(2 </a:t>
            </a:r>
            <a:r>
              <a:rPr lang="en-US" sz="2000" b="0" dirty="0"/>
              <a:t>of 9)</a:t>
            </a:r>
            <a:endParaRPr lang="en-IN" sz="2000" dirty="0"/>
          </a:p>
        </p:txBody>
      </p:sp>
      <p:sp>
        <p:nvSpPr>
          <p:cNvPr id="3" name="Text Placeholder 2"/>
          <p:cNvSpPr>
            <a:spLocks noGrp="1"/>
          </p:cNvSpPr>
          <p:nvPr>
            <p:ph type="body" idx="1"/>
          </p:nvPr>
        </p:nvSpPr>
        <p:spPr/>
        <p:txBody>
          <a:bodyPr/>
          <a:lstStyle/>
          <a:p>
            <a:r>
              <a:rPr lang="en-US" sz="2400" dirty="0">
                <a:latin typeface="+mn-lt"/>
              </a:rPr>
              <a:t>Mobile integrated health care</a:t>
            </a:r>
            <a:endParaRPr lang="en-US" altLang="en-US" sz="2400" dirty="0">
              <a:latin typeface="+mn-lt"/>
            </a:endParaRPr>
          </a:p>
          <a:p>
            <a:r>
              <a:rPr lang="en-US" altLang="en-US" sz="2400" dirty="0">
                <a:latin typeface="+mn-lt"/>
              </a:rPr>
              <a:t>Industrial medicine</a:t>
            </a:r>
          </a:p>
          <a:p>
            <a:r>
              <a:rPr lang="en-US" altLang="en-US" sz="2400" dirty="0">
                <a:latin typeface="+mn-lt"/>
              </a:rPr>
              <a:t>Sports medicine</a:t>
            </a:r>
          </a:p>
          <a:p>
            <a:r>
              <a:rPr lang="en-US" altLang="en-US" sz="2400" dirty="0" smtClean="0">
                <a:latin typeface="+mn-lt"/>
              </a:rPr>
              <a:t>Corrections</a:t>
            </a:r>
            <a:endParaRPr lang="en-US" altLang="en-US" sz="2400" dirty="0">
              <a:latin typeface="+mn-lt"/>
            </a:endParaRPr>
          </a:p>
          <a:p>
            <a:r>
              <a:rPr lang="en-US" altLang="en-US" sz="2400" dirty="0">
                <a:latin typeface="+mn-lt"/>
              </a:rPr>
              <a:t>Hospital emergency </a:t>
            </a:r>
            <a:r>
              <a:rPr lang="en-US" altLang="en-US" sz="2400" dirty="0" smtClean="0">
                <a:latin typeface="+mn-lt"/>
              </a:rPr>
              <a:t>departments</a:t>
            </a:r>
            <a:endParaRPr lang="en-US" sz="2400" dirty="0">
              <a:latin typeface="+mn-lt"/>
            </a:endParaRPr>
          </a:p>
        </p:txBody>
      </p:sp>
    </p:spTree>
    <p:extLst>
      <p:ext uri="{BB962C8B-B14F-4D97-AF65-F5344CB8AC3E}">
        <p14:creationId xmlns:p14="http://schemas.microsoft.com/office/powerpoint/2010/main" val="140864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t>Standard</a:t>
            </a:r>
            <a:endParaRPr lang="en-US" dirty="0"/>
          </a:p>
        </p:txBody>
      </p:sp>
      <p:sp>
        <p:nvSpPr>
          <p:cNvPr id="8" name="Text Placeholder 7"/>
          <p:cNvSpPr>
            <a:spLocks noGrp="1"/>
          </p:cNvSpPr>
          <p:nvPr>
            <p:ph type="body" idx="1"/>
          </p:nvPr>
        </p:nvSpPr>
        <p:spPr/>
        <p:txBody>
          <a:bodyPr/>
          <a:lstStyle/>
          <a:p>
            <a:r>
              <a:rPr lang="en-US" altLang="en-US" sz="2400" dirty="0">
                <a:latin typeface="+mn-lt"/>
              </a:rPr>
              <a:t>Preparatory (</a:t>
            </a:r>
            <a:r>
              <a:rPr lang="en-US" altLang="en-US" sz="2400" dirty="0" smtClean="0">
                <a:latin typeface="+mn-lt"/>
              </a:rPr>
              <a:t>E</a:t>
            </a:r>
            <a:r>
              <a:rPr lang="en-US" altLang="en-US" sz="100" dirty="0" smtClean="0">
                <a:latin typeface="+mn-lt"/>
              </a:rPr>
              <a:t> </a:t>
            </a:r>
            <a:r>
              <a:rPr lang="en-US" altLang="en-US" sz="2400" dirty="0" smtClean="0">
                <a:latin typeface="+mn-lt"/>
              </a:rPr>
              <a:t>M</a:t>
            </a:r>
            <a:r>
              <a:rPr lang="en-US" altLang="en-US" sz="100" dirty="0" smtClean="0">
                <a:latin typeface="+mn-lt"/>
              </a:rPr>
              <a:t> </a:t>
            </a:r>
            <a:r>
              <a:rPr lang="en-US" altLang="en-US" sz="2400" dirty="0" smtClean="0">
                <a:latin typeface="+mn-lt"/>
              </a:rPr>
              <a:t>S </a:t>
            </a:r>
            <a:r>
              <a:rPr lang="en-US" altLang="en-US" sz="2400" dirty="0">
                <a:latin typeface="+mn-lt"/>
              </a:rPr>
              <a:t>Systems</a:t>
            </a:r>
            <a:r>
              <a:rPr lang="en-US" altLang="en-US" sz="2400" dirty="0" smtClean="0">
                <a:latin typeface="+mn-lt"/>
              </a:rPr>
              <a:t>)</a:t>
            </a:r>
            <a:endParaRPr lang="en-US" altLang="en-US" sz="2400" dirty="0">
              <a:latin typeface="+mn-lt"/>
            </a:endParaRPr>
          </a:p>
        </p:txBody>
      </p:sp>
    </p:spTree>
    <p:extLst>
      <p:ext uri="{BB962C8B-B14F-4D97-AF65-F5344CB8AC3E}">
        <p14:creationId xmlns:p14="http://schemas.microsoft.com/office/powerpoint/2010/main" val="26967983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Expanded Scope of </a:t>
            </a:r>
            <a:r>
              <a:rPr lang="en-US" dirty="0" smtClean="0"/>
              <a:t>Practice </a:t>
            </a:r>
            <a:r>
              <a:rPr lang="en-US" sz="2000" b="0" dirty="0" smtClean="0"/>
              <a:t>(3 </a:t>
            </a:r>
            <a:r>
              <a:rPr lang="en-US" sz="2000" b="0" dirty="0"/>
              <a:t>of 9)</a:t>
            </a:r>
            <a:endParaRPr lang="en-IN" sz="2000" dirty="0"/>
          </a:p>
        </p:txBody>
      </p:sp>
      <p:sp>
        <p:nvSpPr>
          <p:cNvPr id="3" name="Text Placeholder 2"/>
          <p:cNvSpPr>
            <a:spLocks noGrp="1"/>
          </p:cNvSpPr>
          <p:nvPr>
            <p:ph type="body" idx="1"/>
          </p:nvPr>
        </p:nvSpPr>
        <p:spPr/>
        <p:txBody>
          <a:bodyPr/>
          <a:lstStyle/>
          <a:p>
            <a:r>
              <a:rPr lang="en-US" altLang="en-US" sz="2400" dirty="0">
                <a:latin typeface="+mn-lt"/>
              </a:rPr>
              <a:t>Critical care transport (</a:t>
            </a:r>
            <a:r>
              <a:rPr lang="en-US" altLang="en-US" sz="2400" dirty="0" smtClean="0">
                <a:latin typeface="+mn-lt"/>
              </a:rPr>
              <a:t>C</a:t>
            </a:r>
            <a:r>
              <a:rPr lang="en-US" altLang="en-US" sz="100" dirty="0" smtClean="0">
                <a:latin typeface="+mn-lt"/>
              </a:rPr>
              <a:t> </a:t>
            </a:r>
            <a:r>
              <a:rPr lang="en-US" altLang="en-US" sz="2400" dirty="0" smtClean="0">
                <a:latin typeface="+mn-lt"/>
              </a:rPr>
              <a:t>C</a:t>
            </a:r>
            <a:r>
              <a:rPr lang="en-US" altLang="en-US" sz="100" dirty="0" smtClean="0">
                <a:latin typeface="+mn-lt"/>
              </a:rPr>
              <a:t> </a:t>
            </a:r>
            <a:r>
              <a:rPr lang="en-US" altLang="en-US" sz="2400" dirty="0" smtClean="0">
                <a:latin typeface="+mn-lt"/>
              </a:rPr>
              <a:t>T</a:t>
            </a:r>
            <a:r>
              <a:rPr lang="en-US" altLang="en-US" sz="2400" dirty="0">
                <a:latin typeface="+mn-lt"/>
              </a:rPr>
              <a:t>): vehicles to move patients between facilities.</a:t>
            </a:r>
          </a:p>
          <a:p>
            <a:pPr lvl="1"/>
            <a:r>
              <a:rPr lang="en-US" altLang="en-US" sz="2400" dirty="0">
                <a:latin typeface="+mn-lt"/>
              </a:rPr>
              <a:t>Specialized ground ambulances</a:t>
            </a:r>
          </a:p>
          <a:p>
            <a:pPr lvl="1"/>
            <a:r>
              <a:rPr lang="en-US" altLang="en-US" sz="2400" dirty="0">
                <a:latin typeface="+mn-lt"/>
              </a:rPr>
              <a:t>Fixed-wing aircraft</a:t>
            </a:r>
          </a:p>
          <a:p>
            <a:pPr lvl="1"/>
            <a:r>
              <a:rPr lang="en-US" altLang="en-US" sz="2400" dirty="0">
                <a:latin typeface="+mn-lt"/>
              </a:rPr>
              <a:t>Helicopters</a:t>
            </a:r>
          </a:p>
          <a:p>
            <a:pPr lvl="1"/>
            <a:r>
              <a:rPr lang="en-US" altLang="en-US" sz="2400" dirty="0">
                <a:latin typeface="+mn-lt"/>
              </a:rPr>
              <a:t>Large vehicles mounted on truck </a:t>
            </a:r>
            <a:r>
              <a:rPr lang="en-US" altLang="en-US" sz="2400" dirty="0" smtClean="0">
                <a:latin typeface="+mn-lt"/>
              </a:rPr>
              <a:t>chassis</a:t>
            </a:r>
            <a:endParaRPr lang="en-US" sz="2400" dirty="0">
              <a:latin typeface="+mn-lt"/>
            </a:endParaRPr>
          </a:p>
        </p:txBody>
      </p:sp>
    </p:spTree>
    <p:extLst>
      <p:ext uri="{BB962C8B-B14F-4D97-AF65-F5344CB8AC3E}">
        <p14:creationId xmlns:p14="http://schemas.microsoft.com/office/powerpoint/2010/main" val="1587421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461655"/>
          </a:xfrm>
        </p:spPr>
        <p:txBody>
          <a:bodyPr/>
          <a:lstStyle/>
          <a:p>
            <a:r>
              <a:rPr lang="en-US" sz="2800" dirty="0"/>
              <a:t>Figure </a:t>
            </a:r>
            <a:r>
              <a:rPr lang="en-US" sz="2800" dirty="0" smtClean="0"/>
              <a:t>1-6 </a:t>
            </a:r>
            <a:r>
              <a:rPr lang="en-US" sz="2800" dirty="0"/>
              <a:t>The Modern Critical Care Transport Vehicle Provides Virtually All the Capabilities of the Hospital Intensive Care Unit</a:t>
            </a:r>
            <a:endParaRPr lang="en-IN" sz="2800" dirty="0"/>
          </a:p>
        </p:txBody>
      </p:sp>
      <p:pic>
        <p:nvPicPr>
          <p:cNvPr id="4" name="Picture 3" descr="A photo of a critical care transport vehicle."/>
          <p:cNvPicPr>
            <a:picLocks noChangeAspect="1"/>
          </p:cNvPicPr>
          <p:nvPr/>
        </p:nvPicPr>
        <p:blipFill>
          <a:blip r:embed="rId2"/>
          <a:stretch>
            <a:fillRect/>
          </a:stretch>
        </p:blipFill>
        <p:spPr>
          <a:xfrm>
            <a:off x="1563673" y="2149209"/>
            <a:ext cx="6016654" cy="4000438"/>
          </a:xfrm>
          <a:prstGeom prst="rect">
            <a:avLst/>
          </a:prstGeom>
        </p:spPr>
      </p:pic>
    </p:spTree>
    <p:extLst>
      <p:ext uri="{BB962C8B-B14F-4D97-AF65-F5344CB8AC3E}">
        <p14:creationId xmlns:p14="http://schemas.microsoft.com/office/powerpoint/2010/main" val="2717703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Expanded Scope of </a:t>
            </a:r>
            <a:r>
              <a:rPr lang="en-US" dirty="0" smtClean="0"/>
              <a:t>Practice </a:t>
            </a:r>
            <a:r>
              <a:rPr lang="en-US" sz="2000" b="0" dirty="0" smtClean="0"/>
              <a:t>(4 </a:t>
            </a:r>
            <a:r>
              <a:rPr lang="en-US" sz="2000" b="0" dirty="0"/>
              <a:t>of 9)</a:t>
            </a:r>
            <a:endParaRPr lang="en-IN" sz="2000" dirty="0"/>
          </a:p>
        </p:txBody>
      </p:sp>
      <p:sp>
        <p:nvSpPr>
          <p:cNvPr id="3" name="Text Placeholder 2"/>
          <p:cNvSpPr>
            <a:spLocks noGrp="1"/>
          </p:cNvSpPr>
          <p:nvPr>
            <p:ph type="body" idx="1"/>
          </p:nvPr>
        </p:nvSpPr>
        <p:spPr/>
        <p:txBody>
          <a:bodyPr/>
          <a:lstStyle/>
          <a:p>
            <a:r>
              <a:rPr lang="en-US" altLang="en-US" sz="2400" dirty="0">
                <a:latin typeface="+mn-lt"/>
              </a:rPr>
              <a:t>Helicopter Air Ambulance (</a:t>
            </a:r>
            <a:r>
              <a:rPr lang="en-US" altLang="en-US" sz="2400" dirty="0" smtClean="0">
                <a:latin typeface="+mn-lt"/>
              </a:rPr>
              <a:t>H</a:t>
            </a:r>
            <a:r>
              <a:rPr lang="en-US" altLang="en-US" sz="100" dirty="0" smtClean="0">
                <a:latin typeface="+mn-lt"/>
              </a:rPr>
              <a:t> </a:t>
            </a:r>
            <a:r>
              <a:rPr lang="en-US" altLang="en-US" sz="2400" dirty="0" smtClean="0">
                <a:latin typeface="+mn-lt"/>
              </a:rPr>
              <a:t>A</a:t>
            </a:r>
            <a:r>
              <a:rPr lang="en-US" altLang="en-US" sz="100" dirty="0" smtClean="0">
                <a:latin typeface="+mn-lt"/>
              </a:rPr>
              <a:t> </a:t>
            </a:r>
            <a:r>
              <a:rPr lang="en-US" altLang="en-US" sz="2400" dirty="0" smtClean="0">
                <a:latin typeface="+mn-lt"/>
              </a:rPr>
              <a:t>A</a:t>
            </a:r>
            <a:r>
              <a:rPr lang="en-US" altLang="en-US" sz="2400" dirty="0">
                <a:latin typeface="+mn-lt"/>
              </a:rPr>
              <a:t>)</a:t>
            </a:r>
          </a:p>
          <a:p>
            <a:pPr lvl="1"/>
            <a:r>
              <a:rPr lang="en-US" sz="2400" dirty="0">
                <a:latin typeface="+mn-lt"/>
              </a:rPr>
              <a:t>Staff with two medical crew members and often include paramedics. </a:t>
            </a:r>
          </a:p>
          <a:p>
            <a:pPr lvl="1"/>
            <a:r>
              <a:rPr lang="en-US" sz="2400" dirty="0">
                <a:latin typeface="+mn-lt"/>
              </a:rPr>
              <a:t>Flight paramedic typically will respond to both scene calls and interfacility transfers.</a:t>
            </a:r>
            <a:endParaRPr lang="en-IN" sz="2400" dirty="0">
              <a:latin typeface="+mn-lt"/>
            </a:endParaRPr>
          </a:p>
        </p:txBody>
      </p:sp>
    </p:spTree>
    <p:extLst>
      <p:ext uri="{BB962C8B-B14F-4D97-AF65-F5344CB8AC3E}">
        <p14:creationId xmlns:p14="http://schemas.microsoft.com/office/powerpoint/2010/main" val="986934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8229600" cy="1181746"/>
          </a:xfrm>
        </p:spPr>
        <p:txBody>
          <a:bodyPr/>
          <a:lstStyle/>
          <a:p>
            <a:r>
              <a:rPr lang="en-US" sz="3200" dirty="0"/>
              <a:t>Figure </a:t>
            </a:r>
            <a:r>
              <a:rPr lang="en-US" sz="3200" dirty="0" smtClean="0"/>
              <a:t>1-8 The Helicopter </a:t>
            </a:r>
            <a:r>
              <a:rPr lang="en-US" sz="3200" dirty="0"/>
              <a:t>has </a:t>
            </a:r>
            <a:r>
              <a:rPr lang="en-US" sz="3200" dirty="0" smtClean="0"/>
              <a:t>Become </a:t>
            </a:r>
            <a:r>
              <a:rPr lang="en-US" sz="3200" dirty="0"/>
              <a:t>an </a:t>
            </a:r>
            <a:r>
              <a:rPr lang="en-US" sz="3200" dirty="0" smtClean="0"/>
              <a:t>Important Part </a:t>
            </a:r>
            <a:r>
              <a:rPr lang="en-US" sz="3200" dirty="0"/>
              <a:t>of the </a:t>
            </a:r>
            <a:r>
              <a:rPr lang="en-US" sz="3200" dirty="0" smtClean="0"/>
              <a:t>Modern E</a:t>
            </a:r>
            <a:r>
              <a:rPr lang="en-US" sz="100" dirty="0" smtClean="0"/>
              <a:t> </a:t>
            </a:r>
            <a:r>
              <a:rPr lang="en-US" sz="3200" dirty="0" smtClean="0"/>
              <a:t>M</a:t>
            </a:r>
            <a:r>
              <a:rPr lang="en-US" sz="100" dirty="0" smtClean="0"/>
              <a:t> </a:t>
            </a:r>
            <a:r>
              <a:rPr lang="en-US" sz="3200" dirty="0" smtClean="0"/>
              <a:t>S </a:t>
            </a:r>
            <a:r>
              <a:rPr lang="en-US" sz="3200" dirty="0" smtClean="0">
                <a:solidFill>
                  <a:schemeClr val="tx2"/>
                </a:solidFill>
              </a:rPr>
              <a:t>System</a:t>
            </a:r>
            <a:endParaRPr lang="en-IN" sz="3200" dirty="0">
              <a:solidFill>
                <a:schemeClr val="tx2"/>
              </a:solidFill>
            </a:endParaRPr>
          </a:p>
        </p:txBody>
      </p:sp>
      <p:pic>
        <p:nvPicPr>
          <p:cNvPr id="4" name="Picture 3" descr="An E M S helicopter lands on a helipad."/>
          <p:cNvPicPr>
            <a:picLocks noChangeAspect="1"/>
          </p:cNvPicPr>
          <p:nvPr/>
        </p:nvPicPr>
        <p:blipFill>
          <a:blip r:embed="rId2"/>
          <a:stretch>
            <a:fillRect/>
          </a:stretch>
        </p:blipFill>
        <p:spPr>
          <a:xfrm>
            <a:off x="2201260" y="2122136"/>
            <a:ext cx="4741480" cy="3386768"/>
          </a:xfrm>
          <a:prstGeom prst="rect">
            <a:avLst/>
          </a:prstGeom>
        </p:spPr>
      </p:pic>
      <p:sp>
        <p:nvSpPr>
          <p:cNvPr id="3" name="Text Placeholder 2"/>
          <p:cNvSpPr>
            <a:spLocks noGrp="1"/>
          </p:cNvSpPr>
          <p:nvPr>
            <p:ph type="body" idx="1"/>
          </p:nvPr>
        </p:nvSpPr>
        <p:spPr>
          <a:xfrm>
            <a:off x="457200" y="5765368"/>
            <a:ext cx="8229600" cy="402957"/>
          </a:xfrm>
        </p:spPr>
        <p:txBody>
          <a:bodyPr/>
          <a:lstStyle/>
          <a:p>
            <a:pPr marL="0" indent="0">
              <a:buNone/>
            </a:pPr>
            <a:r>
              <a:rPr lang="en-US" sz="1400" b="1" dirty="0" smtClean="0">
                <a:latin typeface="+mn-lt"/>
              </a:rPr>
              <a:t>(© Reach Air medical Services, L</a:t>
            </a:r>
            <a:r>
              <a:rPr lang="en-US" sz="100" b="1" dirty="0" smtClean="0">
                <a:latin typeface="+mn-lt"/>
              </a:rPr>
              <a:t> </a:t>
            </a:r>
            <a:r>
              <a:rPr lang="en-US" sz="1400" b="1" dirty="0" err="1" smtClean="0">
                <a:latin typeface="+mn-lt"/>
              </a:rPr>
              <a:t>L</a:t>
            </a:r>
            <a:r>
              <a:rPr lang="en-US" sz="100" b="1" dirty="0" smtClean="0">
                <a:latin typeface="+mn-lt"/>
              </a:rPr>
              <a:t> </a:t>
            </a:r>
            <a:r>
              <a:rPr lang="en-US" sz="1400" b="1" dirty="0" smtClean="0">
                <a:latin typeface="+mn-lt"/>
              </a:rPr>
              <a:t>C)</a:t>
            </a:r>
            <a:endParaRPr lang="en-IN" sz="1400" b="1" dirty="0">
              <a:latin typeface="+mn-lt"/>
            </a:endParaRPr>
          </a:p>
        </p:txBody>
      </p:sp>
    </p:spTree>
    <p:extLst>
      <p:ext uri="{BB962C8B-B14F-4D97-AF65-F5344CB8AC3E}">
        <p14:creationId xmlns:p14="http://schemas.microsoft.com/office/powerpoint/2010/main" val="2278674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Expanded Scope of </a:t>
            </a:r>
            <a:r>
              <a:rPr lang="en-US" dirty="0" smtClean="0"/>
              <a:t>Practice </a:t>
            </a:r>
            <a:r>
              <a:rPr lang="en-US" sz="2000" b="0" dirty="0" smtClean="0"/>
              <a:t>(5 </a:t>
            </a:r>
            <a:r>
              <a:rPr lang="en-US" sz="2000" b="0" dirty="0"/>
              <a:t>of 9)</a:t>
            </a:r>
            <a:endParaRPr lang="en-IN" sz="2000" dirty="0"/>
          </a:p>
        </p:txBody>
      </p:sp>
      <p:sp>
        <p:nvSpPr>
          <p:cNvPr id="3" name="Text Placeholder 2"/>
          <p:cNvSpPr>
            <a:spLocks noGrp="1"/>
          </p:cNvSpPr>
          <p:nvPr>
            <p:ph type="body" idx="1"/>
          </p:nvPr>
        </p:nvSpPr>
        <p:spPr/>
        <p:txBody>
          <a:bodyPr/>
          <a:lstStyle/>
          <a:p>
            <a:r>
              <a:rPr lang="en-US" altLang="en-US" sz="2400" dirty="0">
                <a:latin typeface="+mn-lt"/>
              </a:rPr>
              <a:t>Tactical </a:t>
            </a:r>
            <a:r>
              <a:rPr lang="en-US" altLang="en-US" sz="2400" dirty="0" smtClean="0">
                <a:latin typeface="+mn-lt"/>
              </a:rPr>
              <a:t>E</a:t>
            </a:r>
            <a:r>
              <a:rPr lang="en-US" altLang="en-US" sz="100" dirty="0" smtClean="0">
                <a:latin typeface="+mn-lt"/>
              </a:rPr>
              <a:t> </a:t>
            </a:r>
            <a:r>
              <a:rPr lang="en-US" altLang="en-US" sz="2400" dirty="0" smtClean="0">
                <a:latin typeface="+mn-lt"/>
              </a:rPr>
              <a:t>M</a:t>
            </a:r>
            <a:r>
              <a:rPr lang="en-US" altLang="en-US" sz="100" dirty="0" smtClean="0">
                <a:latin typeface="+mn-lt"/>
              </a:rPr>
              <a:t> </a:t>
            </a:r>
            <a:r>
              <a:rPr lang="en-US" altLang="en-US" sz="2400" dirty="0" smtClean="0">
                <a:latin typeface="+mn-lt"/>
              </a:rPr>
              <a:t>S</a:t>
            </a:r>
            <a:endParaRPr lang="en-US" altLang="en-US" sz="2400" dirty="0">
              <a:latin typeface="+mn-lt"/>
            </a:endParaRPr>
          </a:p>
          <a:p>
            <a:pPr lvl="1"/>
            <a:r>
              <a:rPr lang="en-US" altLang="en-US" sz="2400" dirty="0">
                <a:latin typeface="+mn-lt"/>
              </a:rPr>
              <a:t>Enhance safety of special operations personnel and public</a:t>
            </a:r>
          </a:p>
          <a:p>
            <a:pPr lvl="1"/>
            <a:r>
              <a:rPr lang="en-US" altLang="en-US" sz="2400" dirty="0">
                <a:latin typeface="+mn-lt"/>
              </a:rPr>
              <a:t>Cross trained as police officers; carry weapons</a:t>
            </a:r>
          </a:p>
          <a:p>
            <a:pPr lvl="1"/>
            <a:r>
              <a:rPr lang="en-US" altLang="en-US" sz="2400" dirty="0">
                <a:latin typeface="+mn-lt"/>
              </a:rPr>
              <a:t>Life-saving care (dangerous environments); patient safely evacuated to </a:t>
            </a:r>
            <a:r>
              <a:rPr lang="en-US" altLang="en-US" sz="2400" dirty="0" smtClean="0">
                <a:latin typeface="+mn-lt"/>
              </a:rPr>
              <a:t>E</a:t>
            </a:r>
            <a:r>
              <a:rPr lang="en-US" altLang="en-US" sz="100" dirty="0" smtClean="0">
                <a:latin typeface="+mn-lt"/>
              </a:rPr>
              <a:t> </a:t>
            </a:r>
            <a:r>
              <a:rPr lang="en-US" altLang="en-US" sz="2400" dirty="0" smtClean="0">
                <a:latin typeface="+mn-lt"/>
              </a:rPr>
              <a:t>M</a:t>
            </a:r>
            <a:r>
              <a:rPr lang="en-US" altLang="en-US" sz="100" dirty="0" smtClean="0">
                <a:latin typeface="+mn-lt"/>
              </a:rPr>
              <a:t> </a:t>
            </a:r>
            <a:r>
              <a:rPr lang="en-US" altLang="en-US" sz="2400" dirty="0" smtClean="0">
                <a:latin typeface="+mn-lt"/>
              </a:rPr>
              <a:t>S</a:t>
            </a:r>
            <a:endParaRPr lang="en-IN" sz="2400" dirty="0">
              <a:latin typeface="+mn-lt"/>
            </a:endParaRPr>
          </a:p>
        </p:txBody>
      </p:sp>
    </p:spTree>
    <p:extLst>
      <p:ext uri="{BB962C8B-B14F-4D97-AF65-F5344CB8AC3E}">
        <p14:creationId xmlns:p14="http://schemas.microsoft.com/office/powerpoint/2010/main" val="547014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Expanded Scope of </a:t>
            </a:r>
            <a:r>
              <a:rPr lang="en-US" dirty="0" smtClean="0"/>
              <a:t>Practice </a:t>
            </a:r>
            <a:r>
              <a:rPr lang="en-US" sz="2000" b="0" dirty="0" smtClean="0"/>
              <a:t>(6 </a:t>
            </a:r>
            <a:r>
              <a:rPr lang="en-US" sz="2000" b="0" dirty="0"/>
              <a:t>of 9)</a:t>
            </a:r>
            <a:endParaRPr lang="en-IN" sz="2000" dirty="0"/>
          </a:p>
        </p:txBody>
      </p:sp>
      <p:sp>
        <p:nvSpPr>
          <p:cNvPr id="3" name="Text Placeholder 2"/>
          <p:cNvSpPr>
            <a:spLocks noGrp="1"/>
          </p:cNvSpPr>
          <p:nvPr>
            <p:ph type="body" idx="1"/>
          </p:nvPr>
        </p:nvSpPr>
        <p:spPr/>
        <p:txBody>
          <a:bodyPr/>
          <a:lstStyle/>
          <a:p>
            <a:r>
              <a:rPr lang="en-US" sz="2400" dirty="0">
                <a:latin typeface="+mn-lt"/>
              </a:rPr>
              <a:t>Mobile Integrated Health Care</a:t>
            </a:r>
          </a:p>
          <a:p>
            <a:pPr lvl="1"/>
            <a:r>
              <a:rPr lang="en-US" sz="2400" dirty="0">
                <a:latin typeface="+mn-lt"/>
              </a:rPr>
              <a:t>In close contact with medical direction, provide care at scene without transport to hospital</a:t>
            </a:r>
          </a:p>
          <a:p>
            <a:pPr lvl="1"/>
            <a:r>
              <a:rPr lang="en-US" sz="2400" dirty="0">
                <a:latin typeface="+mn-lt"/>
              </a:rPr>
              <a:t>Specialized crews to periodically assess and monitor high-risk patients in </a:t>
            </a:r>
            <a:r>
              <a:rPr lang="en-US" sz="2400" dirty="0" smtClean="0">
                <a:latin typeface="+mn-lt"/>
              </a:rPr>
              <a:t>community</a:t>
            </a:r>
            <a:endParaRPr lang="en-US" sz="2400" dirty="0">
              <a:latin typeface="+mn-lt"/>
            </a:endParaRPr>
          </a:p>
        </p:txBody>
      </p:sp>
    </p:spTree>
    <p:extLst>
      <p:ext uri="{BB962C8B-B14F-4D97-AF65-F5344CB8AC3E}">
        <p14:creationId xmlns:p14="http://schemas.microsoft.com/office/powerpoint/2010/main" val="177243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Expanded Scope of </a:t>
            </a:r>
            <a:r>
              <a:rPr lang="en-US" dirty="0" smtClean="0"/>
              <a:t>Practice </a:t>
            </a:r>
            <a:r>
              <a:rPr lang="en-US" sz="2000" b="0" dirty="0" smtClean="0"/>
              <a:t>(7 </a:t>
            </a:r>
            <a:r>
              <a:rPr lang="en-US" sz="2000" b="0" dirty="0"/>
              <a:t>of 9)</a:t>
            </a:r>
            <a:endParaRPr lang="en-IN" sz="2000" dirty="0"/>
          </a:p>
        </p:txBody>
      </p:sp>
      <p:sp>
        <p:nvSpPr>
          <p:cNvPr id="3" name="Text Placeholder 2"/>
          <p:cNvSpPr>
            <a:spLocks noGrp="1"/>
          </p:cNvSpPr>
          <p:nvPr>
            <p:ph type="body" idx="1"/>
          </p:nvPr>
        </p:nvSpPr>
        <p:spPr/>
        <p:txBody>
          <a:bodyPr/>
          <a:lstStyle/>
          <a:p>
            <a:r>
              <a:rPr lang="en-US" altLang="en-US" sz="2400" dirty="0">
                <a:latin typeface="+mn-lt"/>
              </a:rPr>
              <a:t>Industrial Medicine</a:t>
            </a:r>
          </a:p>
          <a:p>
            <a:pPr lvl="1"/>
            <a:r>
              <a:rPr lang="en-US" altLang="en-US" sz="2400" dirty="0">
                <a:latin typeface="+mn-lt"/>
              </a:rPr>
              <a:t>Safety inspection</a:t>
            </a:r>
          </a:p>
          <a:p>
            <a:pPr lvl="1"/>
            <a:r>
              <a:rPr lang="en-US" altLang="en-US" sz="2400" dirty="0">
                <a:latin typeface="+mn-lt"/>
              </a:rPr>
              <a:t>Accident prevention</a:t>
            </a:r>
          </a:p>
          <a:p>
            <a:pPr lvl="1"/>
            <a:r>
              <a:rPr lang="en-US" altLang="en-US" sz="2400" dirty="0">
                <a:latin typeface="+mn-lt"/>
              </a:rPr>
              <a:t>Medical screening of employees</a:t>
            </a:r>
          </a:p>
          <a:p>
            <a:pPr lvl="1"/>
            <a:r>
              <a:rPr lang="en-US" altLang="en-US" sz="2400" dirty="0">
                <a:latin typeface="+mn-lt"/>
              </a:rPr>
              <a:t>Vaccinations and immunizations</a:t>
            </a:r>
          </a:p>
          <a:p>
            <a:pPr lvl="1"/>
            <a:r>
              <a:rPr lang="en-US" altLang="en-US" sz="2400" dirty="0">
                <a:latin typeface="+mn-lt"/>
              </a:rPr>
              <a:t>Increased employee safety</a:t>
            </a:r>
          </a:p>
          <a:p>
            <a:pPr lvl="1"/>
            <a:r>
              <a:rPr lang="en-US" altLang="en-US" sz="2400" dirty="0">
                <a:latin typeface="+mn-lt"/>
              </a:rPr>
              <a:t>Decreased time lost from work</a:t>
            </a:r>
            <a:endParaRPr lang="en-IN" sz="2400" dirty="0">
              <a:latin typeface="+mn-lt"/>
            </a:endParaRPr>
          </a:p>
        </p:txBody>
      </p:sp>
    </p:spTree>
    <p:extLst>
      <p:ext uri="{BB962C8B-B14F-4D97-AF65-F5344CB8AC3E}">
        <p14:creationId xmlns:p14="http://schemas.microsoft.com/office/powerpoint/2010/main" val="3894415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406236"/>
          </a:xfrm>
        </p:spPr>
        <p:txBody>
          <a:bodyPr/>
          <a:lstStyle/>
          <a:p>
            <a:r>
              <a:rPr lang="en-US" sz="2800" dirty="0" smtClean="0"/>
              <a:t>Figure 1-11 </a:t>
            </a:r>
            <a:r>
              <a:rPr lang="en-US" sz="2800" dirty="0"/>
              <a:t>The Industrial Paramedic Provides Several Important Services in Addition to Emergency Care</a:t>
            </a:r>
            <a:endParaRPr lang="en-IN" sz="2800" dirty="0"/>
          </a:p>
        </p:txBody>
      </p:sp>
      <p:pic>
        <p:nvPicPr>
          <p:cNvPr id="4" name="Picture 3" descr="An industrial E M T examines the body of a patient who is wearing an oxygen mask."/>
          <p:cNvPicPr>
            <a:picLocks noChangeAspect="1"/>
          </p:cNvPicPr>
          <p:nvPr/>
        </p:nvPicPr>
        <p:blipFill>
          <a:blip r:embed="rId2"/>
          <a:stretch>
            <a:fillRect/>
          </a:stretch>
        </p:blipFill>
        <p:spPr>
          <a:xfrm>
            <a:off x="1385341" y="1726307"/>
            <a:ext cx="6373319" cy="4264387"/>
          </a:xfrm>
          <a:prstGeom prst="rect">
            <a:avLst/>
          </a:prstGeom>
        </p:spPr>
      </p:pic>
    </p:spTree>
    <p:extLst>
      <p:ext uri="{BB962C8B-B14F-4D97-AF65-F5344CB8AC3E}">
        <p14:creationId xmlns:p14="http://schemas.microsoft.com/office/powerpoint/2010/main" val="119043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Expanded Scope of </a:t>
            </a:r>
            <a:r>
              <a:rPr lang="en-US" dirty="0" smtClean="0"/>
              <a:t>Practice </a:t>
            </a:r>
            <a:r>
              <a:rPr lang="en-US" sz="2000" b="0" dirty="0" smtClean="0"/>
              <a:t>(8 </a:t>
            </a:r>
            <a:r>
              <a:rPr lang="en-US" sz="2000" b="0" dirty="0"/>
              <a:t>of 9)</a:t>
            </a:r>
            <a:endParaRPr lang="en-IN" sz="2000" dirty="0"/>
          </a:p>
        </p:txBody>
      </p:sp>
      <p:sp>
        <p:nvSpPr>
          <p:cNvPr id="3" name="Text Placeholder 2"/>
          <p:cNvSpPr>
            <a:spLocks noGrp="1"/>
          </p:cNvSpPr>
          <p:nvPr>
            <p:ph type="body" idx="1"/>
          </p:nvPr>
        </p:nvSpPr>
        <p:spPr/>
        <p:txBody>
          <a:bodyPr/>
          <a:lstStyle/>
          <a:p>
            <a:r>
              <a:rPr lang="en-US" altLang="en-US" sz="2400" dirty="0">
                <a:latin typeface="+mn-lt"/>
              </a:rPr>
              <a:t>Sports Medicine</a:t>
            </a:r>
          </a:p>
          <a:p>
            <a:pPr lvl="1"/>
            <a:r>
              <a:rPr lang="en-US" altLang="en-US" sz="2400" dirty="0">
                <a:latin typeface="+mn-lt"/>
              </a:rPr>
              <a:t>Injury prevention </a:t>
            </a:r>
          </a:p>
          <a:p>
            <a:pPr lvl="1"/>
            <a:r>
              <a:rPr lang="en-US" altLang="en-US" sz="2400" dirty="0">
                <a:latin typeface="+mn-lt"/>
              </a:rPr>
              <a:t>Injuries specific to sports</a:t>
            </a:r>
          </a:p>
          <a:p>
            <a:r>
              <a:rPr lang="en-US" altLang="en-US" sz="2400" dirty="0">
                <a:latin typeface="+mn-lt"/>
              </a:rPr>
              <a:t>Corrections Medicine</a:t>
            </a:r>
          </a:p>
          <a:p>
            <a:pPr lvl="1"/>
            <a:r>
              <a:rPr lang="en-US" altLang="en-US" sz="2400" dirty="0">
                <a:latin typeface="+mn-lt"/>
              </a:rPr>
              <a:t>Initial prisoner medical intake assessment</a:t>
            </a:r>
          </a:p>
          <a:p>
            <a:pPr lvl="1"/>
            <a:r>
              <a:rPr lang="en-US" altLang="en-US" sz="2400" dirty="0">
                <a:latin typeface="+mn-lt"/>
              </a:rPr>
              <a:t>Oversee medical needs of prison population; emergencies</a:t>
            </a:r>
            <a:endParaRPr lang="en-IN" sz="2400" dirty="0">
              <a:latin typeface="+mn-lt"/>
            </a:endParaRPr>
          </a:p>
        </p:txBody>
      </p:sp>
    </p:spTree>
    <p:extLst>
      <p:ext uri="{BB962C8B-B14F-4D97-AF65-F5344CB8AC3E}">
        <p14:creationId xmlns:p14="http://schemas.microsoft.com/office/powerpoint/2010/main" val="503400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Expanded Scope of </a:t>
            </a:r>
            <a:r>
              <a:rPr lang="en-US" dirty="0" smtClean="0"/>
              <a:t>Practice </a:t>
            </a:r>
            <a:r>
              <a:rPr lang="en-US" sz="2000" b="0" dirty="0" smtClean="0"/>
              <a:t>(9 </a:t>
            </a:r>
            <a:r>
              <a:rPr lang="en-US" sz="2000" b="0" dirty="0"/>
              <a:t>of 9)</a:t>
            </a:r>
            <a:endParaRPr lang="en-IN" sz="2000" dirty="0"/>
          </a:p>
        </p:txBody>
      </p:sp>
      <p:sp>
        <p:nvSpPr>
          <p:cNvPr id="3" name="Text Placeholder 2"/>
          <p:cNvSpPr>
            <a:spLocks noGrp="1"/>
          </p:cNvSpPr>
          <p:nvPr>
            <p:ph type="body" idx="1"/>
          </p:nvPr>
        </p:nvSpPr>
        <p:spPr/>
        <p:txBody>
          <a:bodyPr/>
          <a:lstStyle/>
          <a:p>
            <a:r>
              <a:rPr lang="en-US" altLang="en-US" sz="2400" dirty="0">
                <a:latin typeface="+mn-lt"/>
              </a:rPr>
              <a:t>Hospital Emergency Departments</a:t>
            </a:r>
          </a:p>
          <a:p>
            <a:pPr lvl="1"/>
            <a:r>
              <a:rPr lang="en-US" altLang="en-US" sz="2400" dirty="0">
                <a:latin typeface="+mn-lt"/>
              </a:rPr>
              <a:t>Role varies state to state</a:t>
            </a:r>
          </a:p>
          <a:p>
            <a:pPr lvl="1"/>
            <a:r>
              <a:rPr lang="en-US" altLang="en-US" sz="2400" dirty="0">
                <a:latin typeface="+mn-lt"/>
              </a:rPr>
              <a:t>Assist medical and nursing staff with skills and responsibilities within scope of paramedicine</a:t>
            </a:r>
            <a:endParaRPr lang="en-IN" sz="2400" dirty="0">
              <a:latin typeface="+mn-lt"/>
            </a:endParaRPr>
          </a:p>
        </p:txBody>
      </p:sp>
    </p:spTree>
    <p:extLst>
      <p:ext uri="{BB962C8B-B14F-4D97-AF65-F5344CB8AC3E}">
        <p14:creationId xmlns:p14="http://schemas.microsoft.com/office/powerpoint/2010/main" val="2943908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Competency</a:t>
            </a:r>
            <a:endParaRPr lang="en-IN" dirty="0"/>
          </a:p>
        </p:txBody>
      </p:sp>
      <p:sp>
        <p:nvSpPr>
          <p:cNvPr id="3" name="Text Placeholder 2"/>
          <p:cNvSpPr>
            <a:spLocks noGrp="1"/>
          </p:cNvSpPr>
          <p:nvPr>
            <p:ph type="body" idx="1"/>
          </p:nvPr>
        </p:nvSpPr>
        <p:spPr/>
        <p:txBody>
          <a:bodyPr/>
          <a:lstStyle/>
          <a:p>
            <a:r>
              <a:rPr lang="en-US" sz="2400" dirty="0">
                <a:latin typeface="+mn-lt"/>
              </a:rPr>
              <a:t>Integrates comprehensive knowledge of </a:t>
            </a:r>
            <a:r>
              <a:rPr lang="en-US" sz="2400" dirty="0" smtClean="0">
                <a:latin typeface="+mn-lt"/>
              </a:rPr>
              <a:t>E</a:t>
            </a:r>
            <a:r>
              <a:rPr lang="en-US" sz="100" dirty="0" smtClean="0">
                <a:latin typeface="+mn-lt"/>
              </a:rPr>
              <a:t> </a:t>
            </a:r>
            <a:r>
              <a:rPr lang="en-US" sz="2400" dirty="0" smtClean="0">
                <a:latin typeface="+mn-lt"/>
              </a:rPr>
              <a:t>M</a:t>
            </a:r>
            <a:r>
              <a:rPr lang="en-US" sz="100" dirty="0" smtClean="0">
                <a:latin typeface="+mn-lt"/>
              </a:rPr>
              <a:t> </a:t>
            </a:r>
            <a:r>
              <a:rPr lang="en-US" sz="2400" dirty="0" smtClean="0">
                <a:latin typeface="+mn-lt"/>
              </a:rPr>
              <a:t>S </a:t>
            </a:r>
            <a:r>
              <a:rPr lang="en-US" sz="2400" dirty="0">
                <a:latin typeface="+mn-lt"/>
              </a:rPr>
              <a:t>systems, the safety and well-being of the paramedic, and medical–legal and ethical issues, which is intended to improve the health of </a:t>
            </a:r>
            <a:r>
              <a:rPr lang="en-US" sz="2400" dirty="0" smtClean="0">
                <a:latin typeface="+mn-lt"/>
              </a:rPr>
              <a:t>E</a:t>
            </a:r>
            <a:r>
              <a:rPr lang="en-US" sz="100" dirty="0" smtClean="0">
                <a:latin typeface="+mn-lt"/>
              </a:rPr>
              <a:t> </a:t>
            </a:r>
            <a:r>
              <a:rPr lang="en-US" sz="2400" dirty="0" smtClean="0">
                <a:latin typeface="+mn-lt"/>
              </a:rPr>
              <a:t>M</a:t>
            </a:r>
            <a:r>
              <a:rPr lang="en-US" sz="100" dirty="0" smtClean="0">
                <a:latin typeface="+mn-lt"/>
              </a:rPr>
              <a:t> </a:t>
            </a:r>
            <a:r>
              <a:rPr lang="en-US" sz="2400" dirty="0" smtClean="0">
                <a:latin typeface="+mn-lt"/>
              </a:rPr>
              <a:t>S </a:t>
            </a:r>
            <a:r>
              <a:rPr lang="en-US" sz="2400" dirty="0">
                <a:latin typeface="+mn-lt"/>
              </a:rPr>
              <a:t>personnel, patients, and the community.</a:t>
            </a:r>
            <a:endParaRPr lang="en-IN" sz="2400" dirty="0">
              <a:latin typeface="+mn-lt"/>
            </a:endParaRPr>
          </a:p>
        </p:txBody>
      </p:sp>
    </p:spTree>
    <p:extLst>
      <p:ext uri="{BB962C8B-B14F-4D97-AF65-F5344CB8AC3E}">
        <p14:creationId xmlns:p14="http://schemas.microsoft.com/office/powerpoint/2010/main" val="3083317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r>
              <a:rPr lang="en-US" sz="2000" b="0" dirty="0" smtClean="0"/>
              <a:t>(1 of 2)</a:t>
            </a:r>
            <a:endParaRPr lang="en-IN" sz="2000" b="0" dirty="0"/>
          </a:p>
        </p:txBody>
      </p:sp>
      <p:sp>
        <p:nvSpPr>
          <p:cNvPr id="3" name="Text Placeholder 2"/>
          <p:cNvSpPr>
            <a:spLocks noGrp="1"/>
          </p:cNvSpPr>
          <p:nvPr>
            <p:ph type="body" idx="1"/>
          </p:nvPr>
        </p:nvSpPr>
        <p:spPr/>
        <p:txBody>
          <a:bodyPr/>
          <a:lstStyle/>
          <a:p>
            <a:r>
              <a:rPr lang="en-US" altLang="en-US" sz="2400" dirty="0" smtClean="0">
                <a:latin typeface="+mn-lt"/>
              </a:rPr>
              <a:t>E</a:t>
            </a:r>
            <a:r>
              <a:rPr lang="en-US" altLang="en-US" sz="100" dirty="0" smtClean="0">
                <a:latin typeface="+mn-lt"/>
              </a:rPr>
              <a:t> </a:t>
            </a:r>
            <a:r>
              <a:rPr lang="en-US" altLang="en-US" sz="2400" dirty="0" smtClean="0">
                <a:latin typeface="+mn-lt"/>
              </a:rPr>
              <a:t>M</a:t>
            </a:r>
            <a:r>
              <a:rPr lang="en-US" altLang="en-US" sz="100" dirty="0" smtClean="0">
                <a:latin typeface="+mn-lt"/>
              </a:rPr>
              <a:t> </a:t>
            </a:r>
            <a:r>
              <a:rPr lang="en-US" altLang="en-US" sz="2400" dirty="0" smtClean="0">
                <a:latin typeface="+mn-lt"/>
              </a:rPr>
              <a:t>S </a:t>
            </a:r>
            <a:r>
              <a:rPr lang="en-US" altLang="en-US" sz="2400" dirty="0">
                <a:latin typeface="+mn-lt"/>
              </a:rPr>
              <a:t>recognized as staple in health care system. </a:t>
            </a:r>
          </a:p>
          <a:p>
            <a:r>
              <a:rPr lang="en-US" altLang="en-US" sz="2400" dirty="0">
                <a:latin typeface="+mn-lt"/>
              </a:rPr>
              <a:t>Paramedics identified as underutilized medical experts.</a:t>
            </a:r>
          </a:p>
          <a:p>
            <a:r>
              <a:rPr lang="en-US" altLang="en-US" sz="2400" dirty="0">
                <a:latin typeface="+mn-lt"/>
              </a:rPr>
              <a:t>As scope of practice for paramedicine continues to expand, so will demand for skilled practitioners.</a:t>
            </a:r>
            <a:endParaRPr lang="en-IN" sz="2400" dirty="0">
              <a:latin typeface="+mn-lt"/>
            </a:endParaRPr>
          </a:p>
        </p:txBody>
      </p:sp>
    </p:spTree>
    <p:extLst>
      <p:ext uri="{BB962C8B-B14F-4D97-AF65-F5344CB8AC3E}">
        <p14:creationId xmlns:p14="http://schemas.microsoft.com/office/powerpoint/2010/main" val="1896949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r>
              <a:rPr lang="en-US" sz="2000" b="0" dirty="0" smtClean="0"/>
              <a:t>(2 of 2)</a:t>
            </a:r>
            <a:endParaRPr lang="en-IN" sz="2000" b="0" dirty="0"/>
          </a:p>
        </p:txBody>
      </p:sp>
      <p:sp>
        <p:nvSpPr>
          <p:cNvPr id="3" name="Text Placeholder 2"/>
          <p:cNvSpPr>
            <a:spLocks noGrp="1"/>
          </p:cNvSpPr>
          <p:nvPr>
            <p:ph type="body" idx="1"/>
          </p:nvPr>
        </p:nvSpPr>
        <p:spPr/>
        <p:txBody>
          <a:bodyPr/>
          <a:lstStyle/>
          <a:p>
            <a:r>
              <a:rPr lang="en-US" altLang="en-US" sz="2400" dirty="0">
                <a:latin typeface="+mn-lt"/>
              </a:rPr>
              <a:t>Paramedic first member of health care system with whom patient interacts.</a:t>
            </a:r>
          </a:p>
          <a:p>
            <a:r>
              <a:rPr lang="en-US" altLang="en-US" sz="2400" dirty="0">
                <a:latin typeface="+mn-lt"/>
              </a:rPr>
              <a:t>Results can affect patient's opinion of health care system in general.</a:t>
            </a:r>
          </a:p>
          <a:p>
            <a:r>
              <a:rPr lang="en-US" altLang="en-US" sz="2400" dirty="0" smtClean="0">
                <a:latin typeface="+mn-lt"/>
              </a:rPr>
              <a:t>E</a:t>
            </a:r>
            <a:r>
              <a:rPr lang="en-US" altLang="en-US" sz="100" dirty="0" smtClean="0">
                <a:latin typeface="+mn-lt"/>
              </a:rPr>
              <a:t> </a:t>
            </a:r>
            <a:r>
              <a:rPr lang="en-US" altLang="en-US" sz="2400" dirty="0" smtClean="0">
                <a:latin typeface="+mn-lt"/>
              </a:rPr>
              <a:t>M</a:t>
            </a:r>
            <a:r>
              <a:rPr lang="en-US" altLang="en-US" sz="100" dirty="0" smtClean="0">
                <a:latin typeface="+mn-lt"/>
              </a:rPr>
              <a:t> </a:t>
            </a:r>
            <a:r>
              <a:rPr lang="en-US" altLang="en-US" sz="2400" dirty="0" smtClean="0">
                <a:latin typeface="+mn-lt"/>
              </a:rPr>
              <a:t>S </a:t>
            </a:r>
            <a:r>
              <a:rPr lang="en-US" altLang="en-US" sz="2400" dirty="0">
                <a:latin typeface="+mn-lt"/>
              </a:rPr>
              <a:t>is a profession in which you can make a difference.</a:t>
            </a:r>
          </a:p>
          <a:p>
            <a:r>
              <a:rPr lang="en-US" altLang="en-US" sz="2400" dirty="0">
                <a:latin typeface="+mn-lt"/>
              </a:rPr>
              <a:t>Every call and every patient interaction has the potential to make the difference between life and death.</a:t>
            </a:r>
            <a:endParaRPr lang="en-IN" sz="2400" dirty="0">
              <a:latin typeface="+mn-lt"/>
            </a:endParaRPr>
          </a:p>
        </p:txBody>
      </p:sp>
    </p:spTree>
    <p:extLst>
      <p:ext uri="{BB962C8B-B14F-4D97-AF65-F5344CB8AC3E}">
        <p14:creationId xmlns:p14="http://schemas.microsoft.com/office/powerpoint/2010/main" val="2281317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lt2"/>
                </a:solidFill>
              </a:rPr>
              <a:t>Copyright</a:t>
            </a:r>
            <a:endParaRPr lang="en-US" dirty="0"/>
          </a:p>
        </p:txBody>
      </p:sp>
      <p:pic>
        <p:nvPicPr>
          <p:cNvPr id="4"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a:srcRect/>
          <a:stretch>
            <a:fillRect/>
          </a:stretch>
        </p:blipFill>
        <p:spPr bwMode="auto">
          <a:xfrm>
            <a:off x="767157" y="2310096"/>
            <a:ext cx="7423150" cy="2438400"/>
          </a:xfrm>
          <a:prstGeom prst="rect">
            <a:avLst/>
          </a:prstGeom>
          <a:noFill/>
          <a:ln w="9525">
            <a:noFill/>
            <a:miter lim="800000"/>
            <a:headEnd/>
            <a:tailEnd/>
          </a:ln>
        </p:spPr>
      </p:pic>
    </p:spTree>
    <p:extLst>
      <p:ext uri="{BB962C8B-B14F-4D97-AF65-F5344CB8AC3E}">
        <p14:creationId xmlns:p14="http://schemas.microsoft.com/office/powerpoint/2010/main" val="964361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r>
              <a:rPr lang="en-US" sz="2000" b="0" dirty="0" smtClean="0"/>
              <a:t>(1 of 11)</a:t>
            </a:r>
            <a:endParaRPr lang="en-IN" sz="2000" b="0" dirty="0"/>
          </a:p>
        </p:txBody>
      </p:sp>
      <p:sp>
        <p:nvSpPr>
          <p:cNvPr id="3" name="Text Placeholder 2"/>
          <p:cNvSpPr>
            <a:spLocks noGrp="1"/>
          </p:cNvSpPr>
          <p:nvPr>
            <p:ph type="body" idx="1"/>
          </p:nvPr>
        </p:nvSpPr>
        <p:spPr/>
        <p:txBody>
          <a:bodyPr/>
          <a:lstStyle/>
          <a:p>
            <a:r>
              <a:rPr lang="en-US" altLang="en-US" sz="2400" dirty="0">
                <a:latin typeface="+mn-lt"/>
              </a:rPr>
              <a:t>Emergency Medical Services (</a:t>
            </a:r>
            <a:r>
              <a:rPr lang="en-US" altLang="en-US" sz="2400" dirty="0" smtClean="0">
                <a:latin typeface="+mn-lt"/>
              </a:rPr>
              <a:t>E</a:t>
            </a:r>
            <a:r>
              <a:rPr lang="en-US" altLang="en-US" sz="100" dirty="0" smtClean="0">
                <a:latin typeface="+mn-lt"/>
              </a:rPr>
              <a:t> </a:t>
            </a:r>
            <a:r>
              <a:rPr lang="en-US" altLang="en-US" sz="2400" dirty="0" smtClean="0">
                <a:latin typeface="+mn-lt"/>
              </a:rPr>
              <a:t>M</a:t>
            </a:r>
            <a:r>
              <a:rPr lang="en-US" altLang="en-US" sz="100" dirty="0" smtClean="0">
                <a:latin typeface="+mn-lt"/>
              </a:rPr>
              <a:t> </a:t>
            </a:r>
            <a:r>
              <a:rPr lang="en-US" altLang="en-US" sz="2400" dirty="0" smtClean="0">
                <a:latin typeface="+mn-lt"/>
              </a:rPr>
              <a:t>S</a:t>
            </a:r>
            <a:r>
              <a:rPr lang="en-US" altLang="en-US" sz="2400" dirty="0">
                <a:latin typeface="+mn-lt"/>
              </a:rPr>
              <a:t>) </a:t>
            </a:r>
          </a:p>
          <a:p>
            <a:r>
              <a:rPr lang="en-US" altLang="en-US" sz="2400" dirty="0">
                <a:latin typeface="+mn-lt"/>
              </a:rPr>
              <a:t>Paramedic: </a:t>
            </a:r>
          </a:p>
          <a:p>
            <a:pPr lvl="1"/>
            <a:r>
              <a:rPr lang="en-US" altLang="en-US" sz="2400" dirty="0">
                <a:latin typeface="+mn-lt"/>
              </a:rPr>
              <a:t>Highly trained health care professional </a:t>
            </a:r>
          </a:p>
          <a:p>
            <a:pPr lvl="1"/>
            <a:r>
              <a:rPr lang="en-US" altLang="en-US" sz="2400" dirty="0">
                <a:latin typeface="+mn-lt"/>
              </a:rPr>
              <a:t>Provides comprehensive, compassionate, efficient prehospital emergency medical </a:t>
            </a:r>
            <a:r>
              <a:rPr lang="en-US" altLang="en-US" sz="2400" dirty="0" smtClean="0">
                <a:latin typeface="+mn-lt"/>
              </a:rPr>
              <a:t>care</a:t>
            </a:r>
            <a:endParaRPr lang="en-US" altLang="en-US" sz="2400" dirty="0">
              <a:latin typeface="+mn-lt"/>
            </a:endParaRPr>
          </a:p>
        </p:txBody>
      </p:sp>
    </p:spTree>
    <p:extLst>
      <p:ext uri="{BB962C8B-B14F-4D97-AF65-F5344CB8AC3E}">
        <p14:creationId xmlns:p14="http://schemas.microsoft.com/office/powerpoint/2010/main" val="941494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429719"/>
          </a:xfrm>
        </p:spPr>
        <p:txBody>
          <a:bodyPr anchor="ctr"/>
          <a:lstStyle/>
          <a:p>
            <a:r>
              <a:rPr lang="en-US" sz="3000" dirty="0" smtClean="0"/>
              <a:t>Figure 1-1 The Paramedic of the Twenty-first Century is a Highly Trained Health Care Professional</a:t>
            </a:r>
            <a:endParaRPr lang="en-IN" sz="3000" dirty="0"/>
          </a:p>
        </p:txBody>
      </p:sp>
      <p:pic>
        <p:nvPicPr>
          <p:cNvPr id="4" name="Picture 3" descr="An E M T palpates the knees of a patient with her fingers."/>
          <p:cNvPicPr>
            <a:picLocks noChangeAspect="1"/>
          </p:cNvPicPr>
          <p:nvPr/>
        </p:nvPicPr>
        <p:blipFill>
          <a:blip r:embed="rId2"/>
          <a:stretch>
            <a:fillRect/>
          </a:stretch>
        </p:blipFill>
        <p:spPr>
          <a:xfrm>
            <a:off x="3225336" y="1924568"/>
            <a:ext cx="2693329" cy="4034125"/>
          </a:xfrm>
          <a:prstGeom prst="rect">
            <a:avLst/>
          </a:prstGeom>
        </p:spPr>
      </p:pic>
    </p:spTree>
    <p:extLst>
      <p:ext uri="{BB962C8B-B14F-4D97-AF65-F5344CB8AC3E}">
        <p14:creationId xmlns:p14="http://schemas.microsoft.com/office/powerpoint/2010/main" val="2433784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t>
            </a:r>
            <a:r>
              <a:rPr lang="en-US" sz="2000" b="0" dirty="0"/>
              <a:t>(2 of 11)</a:t>
            </a:r>
            <a:endParaRPr lang="en-US" dirty="0"/>
          </a:p>
        </p:txBody>
      </p:sp>
      <p:sp>
        <p:nvSpPr>
          <p:cNvPr id="3" name="Text Placeholder 2"/>
          <p:cNvSpPr>
            <a:spLocks noGrp="1"/>
          </p:cNvSpPr>
          <p:nvPr>
            <p:ph type="body" idx="1"/>
          </p:nvPr>
        </p:nvSpPr>
        <p:spPr/>
        <p:txBody>
          <a:bodyPr/>
          <a:lstStyle/>
          <a:p>
            <a:r>
              <a:rPr lang="en-US" sz="2400" dirty="0">
                <a:latin typeface="+mn-lt"/>
              </a:rPr>
              <a:t>Description of the Profession</a:t>
            </a:r>
          </a:p>
          <a:p>
            <a:pPr lvl="1"/>
            <a:r>
              <a:rPr lang="en-US" altLang="en-US" sz="2400" dirty="0">
                <a:latin typeface="+mn-lt"/>
              </a:rPr>
              <a:t>Levels of E</a:t>
            </a:r>
            <a:r>
              <a:rPr lang="en-US" altLang="en-US" sz="100" dirty="0">
                <a:latin typeface="+mn-lt"/>
              </a:rPr>
              <a:t> </a:t>
            </a:r>
            <a:r>
              <a:rPr lang="en-US" altLang="en-US" sz="2400" dirty="0">
                <a:latin typeface="+mn-lt"/>
              </a:rPr>
              <a:t>M</a:t>
            </a:r>
            <a:r>
              <a:rPr lang="en-US" altLang="en-US" sz="100" dirty="0">
                <a:latin typeface="+mn-lt"/>
              </a:rPr>
              <a:t> </a:t>
            </a:r>
            <a:r>
              <a:rPr lang="en-US" altLang="en-US" sz="2400" dirty="0">
                <a:latin typeface="+mn-lt"/>
              </a:rPr>
              <a:t>S Providers</a:t>
            </a:r>
          </a:p>
          <a:p>
            <a:pPr lvl="2"/>
            <a:r>
              <a:rPr lang="en-US" altLang="en-US" sz="2400" dirty="0">
                <a:latin typeface="+mn-lt"/>
              </a:rPr>
              <a:t>Emergency Medical Responder (E</a:t>
            </a:r>
            <a:r>
              <a:rPr lang="en-US" altLang="en-US" sz="100" dirty="0">
                <a:latin typeface="+mn-lt"/>
              </a:rPr>
              <a:t> </a:t>
            </a:r>
            <a:r>
              <a:rPr lang="en-US" altLang="en-US" sz="2400" dirty="0">
                <a:latin typeface="+mn-lt"/>
              </a:rPr>
              <a:t>M</a:t>
            </a:r>
            <a:r>
              <a:rPr lang="en-US" altLang="en-US" sz="100" dirty="0">
                <a:latin typeface="+mn-lt"/>
              </a:rPr>
              <a:t> </a:t>
            </a:r>
            <a:r>
              <a:rPr lang="en-US" altLang="en-US" sz="2400" dirty="0">
                <a:latin typeface="+mn-lt"/>
              </a:rPr>
              <a:t>R): immediate lifesaving care to critical patients.</a:t>
            </a:r>
          </a:p>
          <a:p>
            <a:pPr lvl="2"/>
            <a:r>
              <a:rPr lang="en-US" altLang="en-US" sz="2400" dirty="0">
                <a:latin typeface="+mn-lt"/>
              </a:rPr>
              <a:t>Emergency Medical Technician (E</a:t>
            </a:r>
            <a:r>
              <a:rPr lang="en-US" altLang="en-US" sz="100" dirty="0">
                <a:latin typeface="+mn-lt"/>
              </a:rPr>
              <a:t> </a:t>
            </a:r>
            <a:r>
              <a:rPr lang="en-US" altLang="en-US" sz="2400" dirty="0">
                <a:latin typeface="+mn-lt"/>
              </a:rPr>
              <a:t>M</a:t>
            </a:r>
            <a:r>
              <a:rPr lang="en-US" altLang="en-US" sz="100" dirty="0">
                <a:latin typeface="+mn-lt"/>
              </a:rPr>
              <a:t> </a:t>
            </a:r>
            <a:r>
              <a:rPr lang="en-US" altLang="en-US" sz="2400" dirty="0">
                <a:latin typeface="+mn-lt"/>
              </a:rPr>
              <a:t>T): basic emergency medical care; transportation for critical and emergent patients.</a:t>
            </a:r>
            <a:endParaRPr lang="en-US" dirty="0">
              <a:latin typeface="+mn-lt"/>
            </a:endParaRPr>
          </a:p>
        </p:txBody>
      </p:sp>
    </p:spTree>
    <p:extLst>
      <p:ext uri="{BB962C8B-B14F-4D97-AF65-F5344CB8AC3E}">
        <p14:creationId xmlns:p14="http://schemas.microsoft.com/office/powerpoint/2010/main" val="1858268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9885"/>
            <a:ext cx="8229600" cy="1097279"/>
          </a:xfrm>
        </p:spPr>
        <p:txBody>
          <a:bodyPr/>
          <a:lstStyle/>
          <a:p>
            <a:r>
              <a:rPr lang="en-US" dirty="0" smtClean="0"/>
              <a:t>Introduction </a:t>
            </a:r>
            <a:r>
              <a:rPr lang="en-US" sz="2000" b="0" dirty="0" smtClean="0"/>
              <a:t>(3 </a:t>
            </a:r>
            <a:r>
              <a:rPr lang="en-US" sz="2000" b="0" dirty="0"/>
              <a:t>of 11)</a:t>
            </a:r>
            <a:r>
              <a:rPr lang="en-US" sz="3600" dirty="0"/>
              <a:t> </a:t>
            </a:r>
            <a:endParaRPr lang="en-IN" dirty="0"/>
          </a:p>
        </p:txBody>
      </p:sp>
      <p:sp>
        <p:nvSpPr>
          <p:cNvPr id="3" name="Text Placeholder 2"/>
          <p:cNvSpPr>
            <a:spLocks noGrp="1"/>
          </p:cNvSpPr>
          <p:nvPr>
            <p:ph type="body" idx="1"/>
          </p:nvPr>
        </p:nvSpPr>
        <p:spPr>
          <a:xfrm>
            <a:off x="457200" y="1600200"/>
            <a:ext cx="8396514" cy="4525963"/>
          </a:xfrm>
        </p:spPr>
        <p:txBody>
          <a:bodyPr/>
          <a:lstStyle/>
          <a:p>
            <a:r>
              <a:rPr lang="en-US" sz="2400" dirty="0">
                <a:latin typeface="+mn-lt"/>
              </a:rPr>
              <a:t>Description of the Profession</a:t>
            </a:r>
          </a:p>
          <a:p>
            <a:pPr lvl="1"/>
            <a:r>
              <a:rPr lang="en-US" altLang="en-US" sz="2400" dirty="0">
                <a:latin typeface="+mn-lt"/>
              </a:rPr>
              <a:t>Levels of </a:t>
            </a:r>
            <a:r>
              <a:rPr lang="en-US" altLang="en-US" sz="2400" dirty="0" smtClean="0">
                <a:latin typeface="+mn-lt"/>
              </a:rPr>
              <a:t>E</a:t>
            </a:r>
            <a:r>
              <a:rPr lang="en-US" altLang="en-US" sz="100" dirty="0" smtClean="0">
                <a:latin typeface="+mn-lt"/>
              </a:rPr>
              <a:t> </a:t>
            </a:r>
            <a:r>
              <a:rPr lang="en-US" altLang="en-US" sz="2400" dirty="0" smtClean="0">
                <a:latin typeface="+mn-lt"/>
              </a:rPr>
              <a:t>M</a:t>
            </a:r>
            <a:r>
              <a:rPr lang="en-US" altLang="en-US" sz="100" dirty="0" smtClean="0">
                <a:latin typeface="+mn-lt"/>
              </a:rPr>
              <a:t> </a:t>
            </a:r>
            <a:r>
              <a:rPr lang="en-US" altLang="en-US" sz="2400" dirty="0" smtClean="0">
                <a:latin typeface="+mn-lt"/>
              </a:rPr>
              <a:t>S </a:t>
            </a:r>
            <a:r>
              <a:rPr lang="en-US" altLang="en-US" sz="2400" dirty="0">
                <a:latin typeface="+mn-lt"/>
              </a:rPr>
              <a:t>Providers</a:t>
            </a:r>
          </a:p>
          <a:p>
            <a:pPr lvl="2"/>
            <a:r>
              <a:rPr lang="en-US" altLang="en-US" sz="2400" dirty="0">
                <a:latin typeface="+mn-lt"/>
              </a:rPr>
              <a:t>Advanced Emergency Medical Technician (</a:t>
            </a:r>
            <a:r>
              <a:rPr lang="en-US" altLang="en-US" sz="2400" dirty="0" smtClean="0">
                <a:latin typeface="+mn-lt"/>
              </a:rPr>
              <a:t>A</a:t>
            </a:r>
            <a:r>
              <a:rPr lang="en-US" altLang="en-US" sz="100" dirty="0" smtClean="0">
                <a:latin typeface="+mn-lt"/>
              </a:rPr>
              <a:t> </a:t>
            </a:r>
            <a:r>
              <a:rPr lang="en-US" altLang="en-US" sz="2400" dirty="0" smtClean="0">
                <a:latin typeface="+mn-lt"/>
              </a:rPr>
              <a:t>E</a:t>
            </a:r>
            <a:r>
              <a:rPr lang="en-US" altLang="en-US" sz="100" dirty="0" smtClean="0">
                <a:latin typeface="+mn-lt"/>
              </a:rPr>
              <a:t> </a:t>
            </a:r>
            <a:r>
              <a:rPr lang="en-US" altLang="en-US" sz="2400" dirty="0" smtClean="0">
                <a:latin typeface="+mn-lt"/>
              </a:rPr>
              <a:t>M</a:t>
            </a:r>
            <a:r>
              <a:rPr lang="en-US" altLang="en-US" sz="100" dirty="0" smtClean="0">
                <a:latin typeface="+mn-lt"/>
              </a:rPr>
              <a:t> </a:t>
            </a:r>
            <a:r>
              <a:rPr lang="en-US" altLang="en-US" sz="2400" dirty="0" smtClean="0">
                <a:latin typeface="+mn-lt"/>
              </a:rPr>
              <a:t>T</a:t>
            </a:r>
            <a:r>
              <a:rPr lang="en-US" altLang="en-US" sz="2400" dirty="0">
                <a:latin typeface="+mn-lt"/>
              </a:rPr>
              <a:t>): basic and limited advanced emergency medical care; transportation for critical and emergent patients.</a:t>
            </a:r>
          </a:p>
          <a:p>
            <a:pPr lvl="2"/>
            <a:r>
              <a:rPr lang="en-US" altLang="en-US" sz="2400" dirty="0">
                <a:latin typeface="+mn-lt"/>
              </a:rPr>
              <a:t>Paramedic: </a:t>
            </a:r>
            <a:r>
              <a:rPr lang="en-US" sz="2400" dirty="0">
                <a:latin typeface="+mn-lt"/>
              </a:rPr>
              <a:t>advanced emergency medical care for critical and emergent patients; complex decision making</a:t>
            </a:r>
            <a:r>
              <a:rPr lang="en-US" sz="2400" dirty="0" smtClean="0">
                <a:latin typeface="+mn-lt"/>
              </a:rPr>
              <a:t>.</a:t>
            </a:r>
            <a:endParaRPr lang="en-US" sz="2400" dirty="0">
              <a:latin typeface="+mn-lt"/>
            </a:endParaRPr>
          </a:p>
        </p:txBody>
      </p:sp>
    </p:spTree>
    <p:extLst>
      <p:ext uri="{BB962C8B-B14F-4D97-AF65-F5344CB8AC3E}">
        <p14:creationId xmlns:p14="http://schemas.microsoft.com/office/powerpoint/2010/main" val="3784712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r>
              <a:rPr lang="en-US" sz="2000" b="0" dirty="0" smtClean="0"/>
              <a:t>(4 of 11)</a:t>
            </a:r>
            <a:endParaRPr lang="en-IN" sz="2000" b="0" dirty="0"/>
          </a:p>
        </p:txBody>
      </p:sp>
      <p:sp>
        <p:nvSpPr>
          <p:cNvPr id="3" name="Text Placeholder 2"/>
          <p:cNvSpPr>
            <a:spLocks noGrp="1"/>
          </p:cNvSpPr>
          <p:nvPr>
            <p:ph type="body" idx="1"/>
          </p:nvPr>
        </p:nvSpPr>
        <p:spPr/>
        <p:txBody>
          <a:bodyPr/>
          <a:lstStyle/>
          <a:p>
            <a:r>
              <a:rPr lang="en-US" sz="2400" dirty="0">
                <a:latin typeface="+mn-lt"/>
              </a:rPr>
              <a:t>The Modern Paramedic</a:t>
            </a:r>
          </a:p>
          <a:p>
            <a:pPr lvl="1"/>
            <a:r>
              <a:rPr lang="en-US" sz="2400" dirty="0">
                <a:latin typeface="+mn-lt"/>
              </a:rPr>
              <a:t>Encompass the disciplines of health care,</a:t>
            </a:r>
            <a:r>
              <a:rPr lang="en-US" altLang="en-US" sz="2400" dirty="0">
                <a:latin typeface="+mn-lt"/>
              </a:rPr>
              <a:t> public health, and public safety</a:t>
            </a:r>
          </a:p>
          <a:p>
            <a:pPr lvl="1"/>
            <a:r>
              <a:rPr lang="en-US" altLang="en-US" sz="2400" dirty="0">
                <a:latin typeface="+mn-lt"/>
              </a:rPr>
              <a:t>Provides emergency medical care in out-of-hospital setting</a:t>
            </a:r>
          </a:p>
          <a:p>
            <a:pPr lvl="1"/>
            <a:r>
              <a:rPr lang="en-US" altLang="en-US" sz="2400" dirty="0">
                <a:latin typeface="+mn-lt"/>
              </a:rPr>
              <a:t>Makes accurate independent judgments</a:t>
            </a:r>
          </a:p>
          <a:p>
            <a:pPr lvl="1"/>
            <a:r>
              <a:rPr lang="en-US" altLang="en-US" sz="2400" dirty="0">
                <a:latin typeface="+mn-lt"/>
              </a:rPr>
              <a:t>Has appropriate licensing or </a:t>
            </a:r>
            <a:r>
              <a:rPr lang="en-US" altLang="en-US" sz="2400" dirty="0" smtClean="0">
                <a:latin typeface="+mn-lt"/>
              </a:rPr>
              <a:t>credentialing</a:t>
            </a:r>
            <a:endParaRPr lang="en-US" sz="2400" dirty="0">
              <a:latin typeface="+mn-lt"/>
            </a:endParaRPr>
          </a:p>
        </p:txBody>
      </p:sp>
    </p:spTree>
    <p:extLst>
      <p:ext uri="{BB962C8B-B14F-4D97-AF65-F5344CB8AC3E}">
        <p14:creationId xmlns:p14="http://schemas.microsoft.com/office/powerpoint/2010/main" val="3578618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Figure </a:t>
            </a:r>
            <a:r>
              <a:rPr lang="en-US" sz="3000" dirty="0" smtClean="0"/>
              <a:t>1-2 Modern E</a:t>
            </a:r>
            <a:r>
              <a:rPr lang="en-US" sz="100" dirty="0" smtClean="0"/>
              <a:t> </a:t>
            </a:r>
            <a:r>
              <a:rPr lang="en-US" sz="3000" dirty="0" smtClean="0"/>
              <a:t>M</a:t>
            </a:r>
            <a:r>
              <a:rPr lang="en-US" sz="100" dirty="0" smtClean="0"/>
              <a:t> </a:t>
            </a:r>
            <a:r>
              <a:rPr lang="en-US" sz="3000" dirty="0" smtClean="0"/>
              <a:t>S </a:t>
            </a:r>
            <a:r>
              <a:rPr lang="en-US" sz="3000" dirty="0"/>
              <a:t>is a </a:t>
            </a:r>
            <a:r>
              <a:rPr lang="en-US" sz="3000" dirty="0" smtClean="0"/>
              <a:t>Combination </a:t>
            </a:r>
            <a:r>
              <a:rPr lang="en-US" sz="3000" dirty="0"/>
              <a:t>of </a:t>
            </a:r>
            <a:r>
              <a:rPr lang="en-US" sz="3000" dirty="0" smtClean="0"/>
              <a:t>Public Health, Public Safety, </a:t>
            </a:r>
            <a:r>
              <a:rPr lang="en-US" sz="3000" dirty="0"/>
              <a:t>and </a:t>
            </a:r>
            <a:r>
              <a:rPr lang="en-US" sz="3000" dirty="0" smtClean="0"/>
              <a:t>Health Care</a:t>
            </a:r>
            <a:endParaRPr lang="en-IN" sz="3000" dirty="0"/>
          </a:p>
        </p:txBody>
      </p:sp>
      <p:pic>
        <p:nvPicPr>
          <p:cNvPr id="4" name="Picture 3" descr="Three overlapping circles containing the words health care, public health, and public safety have a common overlapped area labeled E M S."/>
          <p:cNvPicPr>
            <a:picLocks noChangeAspect="1"/>
          </p:cNvPicPr>
          <p:nvPr/>
        </p:nvPicPr>
        <p:blipFill>
          <a:blip r:embed="rId2"/>
          <a:stretch>
            <a:fillRect/>
          </a:stretch>
        </p:blipFill>
        <p:spPr>
          <a:xfrm>
            <a:off x="2107184" y="1499232"/>
            <a:ext cx="4929632" cy="4690826"/>
          </a:xfrm>
          <a:prstGeom prst="rect">
            <a:avLst/>
          </a:prstGeom>
        </p:spPr>
      </p:pic>
    </p:spTree>
    <p:extLst>
      <p:ext uri="{BB962C8B-B14F-4D97-AF65-F5344CB8AC3E}">
        <p14:creationId xmlns:p14="http://schemas.microsoft.com/office/powerpoint/2010/main" val="3688570387"/>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8339</TotalTime>
  <Words>1448</Words>
  <Application>Microsoft Office PowerPoint</Application>
  <PresentationFormat>On-screen Show (4:3)</PresentationFormat>
  <Paragraphs>186</Paragraphs>
  <Slides>32</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Arial</vt:lpstr>
      <vt:lpstr>Noto Sans Symbols</vt:lpstr>
      <vt:lpstr>Times New Roman</vt:lpstr>
      <vt:lpstr>Verdana</vt:lpstr>
      <vt:lpstr>508 Lecture</vt:lpstr>
      <vt:lpstr>1_508 Lecture</vt:lpstr>
      <vt:lpstr>Paramedic Care: Principles &amp; Practice</vt:lpstr>
      <vt:lpstr>Standard</vt:lpstr>
      <vt:lpstr>Competency</vt:lpstr>
      <vt:lpstr>Introduction (1 of 11)</vt:lpstr>
      <vt:lpstr>Figure 1-1 The Paramedic of the Twenty-first Century is a Highly Trained Health Care Professional</vt:lpstr>
      <vt:lpstr>Introduction (2 of 11)</vt:lpstr>
      <vt:lpstr>Introduction (3 of 11) </vt:lpstr>
      <vt:lpstr>Introduction (4 of 11)</vt:lpstr>
      <vt:lpstr>Figure 1-2 Modern E M S is a Combination of Public Health, Public Safety, and Health Care</vt:lpstr>
      <vt:lpstr>Introduction (5 of 11)</vt:lpstr>
      <vt:lpstr>Introduction (6 of 11)</vt:lpstr>
      <vt:lpstr>Introduction (7 of 11)</vt:lpstr>
      <vt:lpstr>Introduction (8 of 11)</vt:lpstr>
      <vt:lpstr>Introduction (9 of 11)</vt:lpstr>
      <vt:lpstr>Figure 1-5a Public Education is an Important Part of the Paramedic’s Job</vt:lpstr>
      <vt:lpstr>Introduction (10 of 11)</vt:lpstr>
      <vt:lpstr>Introduction (11 of 11)</vt:lpstr>
      <vt:lpstr>Expanded Scope of Practice (1 of 9)</vt:lpstr>
      <vt:lpstr>Expanded Scope of Practice (2 of 9)</vt:lpstr>
      <vt:lpstr>Expanded Scope of Practice (3 of 9)</vt:lpstr>
      <vt:lpstr>Figure 1-6 The Modern Critical Care Transport Vehicle Provides Virtually All the Capabilities of the Hospital Intensive Care Unit</vt:lpstr>
      <vt:lpstr>Expanded Scope of Practice (4 of 9)</vt:lpstr>
      <vt:lpstr>Figure 1-8 The Helicopter has Become an Important Part of the Modern E M S System</vt:lpstr>
      <vt:lpstr>Expanded Scope of Practice (5 of 9)</vt:lpstr>
      <vt:lpstr>Expanded Scope of Practice (6 of 9)</vt:lpstr>
      <vt:lpstr>Expanded Scope of Practice (7 of 9)</vt:lpstr>
      <vt:lpstr>Figure 1-11 The Industrial Paramedic Provides Several Important Services in Addition to Emergency Care</vt:lpstr>
      <vt:lpstr>Expanded Scope of Practice (8 of 9)</vt:lpstr>
      <vt:lpstr>Expanded Scope of Practice (9 of 9)</vt:lpstr>
      <vt:lpstr>Summary (1 of 2)</vt:lpstr>
      <vt:lpstr>Summary (2 of 2)</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Paramedic Care: Principles &amp; Practice, 5e</dc:title>
  <dc:subject>Health Science</dc:subject>
  <dc:creator>Bledsoe/Porter/Cherry</dc:creator>
  <cp:keywords>Paramedic Care</cp:keywords>
  <cp:lastModifiedBy>Manikandan P.</cp:lastModifiedBy>
  <cp:revision>849</cp:revision>
  <dcterms:modified xsi:type="dcterms:W3CDTF">2017-10-24T11:11:34Z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