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328" r:id="rId5"/>
    <p:sldId id="260" r:id="rId6"/>
    <p:sldId id="329" r:id="rId7"/>
    <p:sldId id="362" r:id="rId8"/>
    <p:sldId id="363" r:id="rId9"/>
    <p:sldId id="355" r:id="rId10"/>
    <p:sldId id="367" r:id="rId11"/>
    <p:sldId id="368" r:id="rId12"/>
    <p:sldId id="357" r:id="rId13"/>
    <p:sldId id="364" r:id="rId14"/>
    <p:sldId id="358" r:id="rId15"/>
    <p:sldId id="359" r:id="rId16"/>
    <p:sldId id="360" r:id="rId17"/>
    <p:sldId id="361" r:id="rId18"/>
    <p:sldId id="339" r:id="rId19"/>
    <p:sldId id="340" r:id="rId20"/>
    <p:sldId id="369" r:id="rId21"/>
    <p:sldId id="366" r:id="rId22"/>
    <p:sldId id="370" r:id="rId23"/>
    <p:sldId id="3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69A0"/>
    <a:srgbClr val="006E78"/>
    <a:srgbClr val="D1CAC5"/>
    <a:srgbClr val="E0DCD8"/>
    <a:srgbClr val="6E645A"/>
    <a:srgbClr val="006298"/>
    <a:srgbClr val="004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89237" autoAdjust="0"/>
  </p:normalViewPr>
  <p:slideViewPr>
    <p:cSldViewPr snapToGrid="0">
      <p:cViewPr>
        <p:scale>
          <a:sx n="66" d="100"/>
          <a:sy n="66" d="100"/>
        </p:scale>
        <p:origin x="-1112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5D28AB-FCE1-4D63-9203-90AEBA75E623}" type="datetimeFigureOut">
              <a:rPr lang="en-US" smtClean="0"/>
              <a:t>2/7/2019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5A366-B4DE-46E8-B974-6ED498CE2F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67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</a:t>
            </a:r>
            <a:r>
              <a:rPr lang="en-US" altLang="en-US" dirty="0" smtClean="0"/>
              <a:t>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6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</a:t>
            </a:r>
            <a:r>
              <a:rPr lang="en-US" altLang="en-US" dirty="0" smtClean="0"/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9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10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1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</a:t>
            </a:r>
            <a:r>
              <a:rPr lang="en-US" altLang="en-US" dirty="0" smtClean="0"/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2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Learning </a:t>
            </a:r>
            <a:r>
              <a:rPr lang="en-US" altLang="en-US" dirty="0" smtClean="0"/>
              <a:t>Objective 2</a:t>
            </a: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5A366-B4DE-46E8-B974-6ED498CE2F2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82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9950" y="2039838"/>
            <a:ext cx="7045693" cy="914400"/>
          </a:xfrm>
        </p:spPr>
        <p:txBody>
          <a:bodyPr anchor="ctr">
            <a:noAutofit/>
          </a:bodyPr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2465" y="3589338"/>
            <a:ext cx="2743200" cy="73152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date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88443" y="6301527"/>
            <a:ext cx="8805672" cy="457200"/>
          </a:xfr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352706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14400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5029200" cy="548640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rgbClr val="006298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2017486"/>
            <a:ext cx="5029200" cy="4055019"/>
          </a:xfrm>
        </p:spPr>
        <p:txBody>
          <a:bodyPr>
            <a:noAutofit/>
          </a:bodyPr>
          <a:lstStyle>
            <a:lvl1pPr marL="365760" indent="-365760">
              <a:defRPr sz="2800"/>
            </a:lvl1pPr>
            <a:lvl2pPr marL="822960" indent="-320040"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6324600" y="1317625"/>
            <a:ext cx="5029200" cy="548640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rgbClr val="006298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6324600" y="2017486"/>
            <a:ext cx="5029200" cy="4055019"/>
          </a:xfrm>
        </p:spPr>
        <p:txBody>
          <a:bodyPr>
            <a:noAutofit/>
          </a:bodyPr>
          <a:lstStyle>
            <a:lvl1pPr marL="365760" indent="-365760">
              <a:defRPr sz="2800"/>
            </a:lvl1pPr>
            <a:lvl2pPr marL="822960" indent="-320040"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97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14400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317625"/>
            <a:ext cx="10515600" cy="548640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006298"/>
                </a:solidFill>
              </a:defRPr>
            </a:lvl1pPr>
          </a:lstStyle>
          <a:p>
            <a:pPr lvl="0"/>
            <a:r>
              <a:rPr lang="en-US" dirty="0" smtClean="0"/>
              <a:t>Section Header</a:t>
            </a:r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1988185"/>
            <a:ext cx="10515600" cy="155448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838200" y="3872137"/>
            <a:ext cx="10515600" cy="548640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006298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Section Header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838200" y="4518025"/>
            <a:ext cx="10515600" cy="155448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3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14400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3300984" cy="548640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rgbClr val="006298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2017486"/>
            <a:ext cx="3300984" cy="4055019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445508" y="1317625"/>
            <a:ext cx="3300984" cy="548640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rgbClr val="006298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445508" y="2017486"/>
            <a:ext cx="3300984" cy="4055019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8052816" y="1317625"/>
            <a:ext cx="3300984" cy="548640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rgbClr val="006298"/>
                </a:solidFill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8052816" y="2017486"/>
            <a:ext cx="3300984" cy="4055019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345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4"/>
            <a:ext cx="10515600" cy="3399519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838200" y="5138056"/>
            <a:ext cx="10515600" cy="95476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rgbClr val="006298"/>
                </a:solidFill>
              </a:defRPr>
            </a:lvl1pPr>
          </a:lstStyle>
          <a:p>
            <a:pPr lvl="0"/>
            <a:r>
              <a:rPr lang="en-US" dirty="0" smtClean="0"/>
              <a:t>Click to add caption to accompany content. 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2447068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358743" y="4484914"/>
            <a:ext cx="3995056" cy="160790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rgbClr val="006298"/>
                </a:solidFill>
              </a:defRPr>
            </a:lvl1pPr>
          </a:lstStyle>
          <a:p>
            <a:pPr lvl="0"/>
            <a:r>
              <a:rPr lang="en-US" dirty="0" smtClean="0"/>
              <a:t>Click to add caption to accompany content. 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838199" y="1538514"/>
            <a:ext cx="6201229" cy="4554311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17002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310516"/>
            <a:ext cx="10515600" cy="914400"/>
          </a:xfrm>
        </p:spPr>
        <p:txBody>
          <a:bodyPr anchor="ctr">
            <a:noAutofit/>
          </a:bodyPr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0" y="2249929"/>
            <a:ext cx="10058400" cy="731520"/>
          </a:xfrm>
        </p:spPr>
        <p:txBody>
          <a:bodyPr anchor="ctr">
            <a:noAutofit/>
          </a:bodyPr>
          <a:lstStyle>
            <a:lvl1pPr marL="0" indent="0" algn="ctr">
              <a:buNone/>
              <a:defRPr sz="5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Unit 1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oter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88443" y="6301527"/>
            <a:ext cx="8805672" cy="457200"/>
          </a:xfrm>
        </p:spPr>
        <p:txBody>
          <a:bodyPr anchor="b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[Author Name], [Book Title], [#] Edition. © [Insert Year] 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96758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2" y="16"/>
            <a:ext cx="12191807" cy="6865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3966" y="3671128"/>
            <a:ext cx="7309834" cy="914400"/>
          </a:xfrm>
        </p:spPr>
        <p:txBody>
          <a:bodyPr anchor="ctr">
            <a:noAutofit/>
          </a:bodyPr>
          <a:lstStyle>
            <a:lvl1pPr algn="l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043966" y="2597660"/>
            <a:ext cx="3515933" cy="731520"/>
          </a:xfrm>
        </p:spPr>
        <p:txBody>
          <a:bodyPr anchor="ctr"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Chapter 1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61" y="6356350"/>
            <a:ext cx="1699425" cy="383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245144" y="231774"/>
            <a:ext cx="3346704" cy="4315968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Add picture here</a:t>
            </a:r>
            <a:endParaRPr lang="en-US" dirty="0"/>
          </a:p>
        </p:txBody>
      </p:sp>
      <p:sp>
        <p:nvSpPr>
          <p:cNvPr id="9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2657070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</p:spTree>
    <p:extLst>
      <p:ext uri="{BB962C8B-B14F-4D97-AF65-F5344CB8AC3E}">
        <p14:creationId xmlns:p14="http://schemas.microsoft.com/office/powerpoint/2010/main" val="1385151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228600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3806822"/>
            <a:ext cx="10515600" cy="228600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7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10972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2543597"/>
            <a:ext cx="10515600" cy="10972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838200" y="3769569"/>
            <a:ext cx="10515600" cy="10972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838200" y="4995542"/>
            <a:ext cx="10515600" cy="10972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5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5029200" cy="10972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324600" y="1317625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838200" y="2543597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6324600" y="2543597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838200" y="3769569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4"/>
          </p:nvPr>
        </p:nvSpPr>
        <p:spPr>
          <a:xfrm>
            <a:off x="6324600" y="3769569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5"/>
          </p:nvPr>
        </p:nvSpPr>
        <p:spPr>
          <a:xfrm>
            <a:off x="838200" y="4995542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6"/>
          </p:nvPr>
        </p:nvSpPr>
        <p:spPr>
          <a:xfrm>
            <a:off x="6324600" y="4995542"/>
            <a:ext cx="5029200" cy="1097280"/>
          </a:xfrm>
        </p:spPr>
        <p:txBody>
          <a:bodyPr>
            <a:noAutofit/>
          </a:bodyPr>
          <a:lstStyle>
            <a:lvl2pPr marL="960120" indent="-4572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7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838200" y="2126360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838200" y="2935095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838200" y="3743830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838200" y="4552565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4"/>
          </p:nvPr>
        </p:nvSpPr>
        <p:spPr>
          <a:xfrm>
            <a:off x="838200" y="5361302"/>
            <a:ext cx="10515600" cy="731520"/>
          </a:xfrm>
        </p:spPr>
        <p:txBody>
          <a:bodyPr>
            <a:noAutofit/>
          </a:bodyPr>
          <a:lstStyle>
            <a:lvl1pPr marL="228600" indent="-228600">
              <a:defRPr lang="en-US" sz="32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22960" indent="-320040">
              <a:defRPr/>
            </a:lvl2pPr>
          </a:lstStyle>
          <a:p>
            <a:pPr marL="365760" lvl="0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Edit Master text styles</a:t>
            </a:r>
          </a:p>
          <a:p>
            <a:pPr marL="365760" lvl="1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Second level</a:t>
            </a:r>
          </a:p>
          <a:p>
            <a:pPr marL="365760" lvl="2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Third level</a:t>
            </a:r>
          </a:p>
          <a:p>
            <a:pPr marL="365760" lvl="3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Fourth level</a:t>
            </a:r>
          </a:p>
          <a:p>
            <a:pPr marL="365760" lvl="4" indent="-36576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5029200" cy="47548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7"/>
          <p:cNvSpPr txBox="1"/>
          <p:nvPr userDrawn="1"/>
        </p:nvSpPr>
        <p:spPr>
          <a:xfrm>
            <a:off x="2888443" y="6301527"/>
            <a:ext cx="8805672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2019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4A78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Cengage. All Rights Reserved. May not be scanned, copied or duplicated, or posted to a publicly accessible website, in whole or in part.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6324600" y="1317625"/>
            <a:ext cx="5029200" cy="4754880"/>
          </a:xfrm>
        </p:spPr>
        <p:txBody>
          <a:bodyPr>
            <a:noAutofit/>
          </a:bodyPr>
          <a:lstStyle>
            <a:lvl1pPr marL="365760" indent="-365760">
              <a:defRPr/>
            </a:lvl1pPr>
            <a:lvl2pPr marL="822960" indent="-320040">
              <a:defRPr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3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17625"/>
            <a:ext cx="10515600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3" y="6356350"/>
            <a:ext cx="1579562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910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2" r:id="rId5"/>
    <p:sldLayoutId id="2147483665" r:id="rId6"/>
    <p:sldLayoutId id="2147483667" r:id="rId7"/>
    <p:sldLayoutId id="2147483666" r:id="rId8"/>
    <p:sldLayoutId id="2147483663" r:id="rId9"/>
    <p:sldLayoutId id="2147483664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rgbClr val="004A7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CRIMINAL PROCEDURE</a:t>
            </a:r>
            <a:r>
              <a:rPr lang="en-US" dirty="0"/>
              <a:t/>
            </a:r>
            <a:br>
              <a:rPr lang="en-US" dirty="0"/>
            </a:br>
            <a:r>
              <a:rPr lang="en-US" sz="3200" dirty="0"/>
              <a:t>Law and Practice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Tenth </a:t>
            </a:r>
            <a:r>
              <a:rPr lang="en-US" dirty="0"/>
              <a:t>Edition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dirty="0"/>
              <a:t>Rolando V. del Carmen and Craig Hemmens, </a:t>
            </a:r>
            <a:r>
              <a:rPr lang="en-US" i="1" dirty="0"/>
              <a:t>Criminal Procedure: Law and Practice</a:t>
            </a:r>
            <a:r>
              <a:rPr lang="en-US" dirty="0"/>
              <a:t>, 10th Edition</a:t>
            </a:r>
            <a:r>
              <a:rPr lang="en-US" dirty="0"/>
              <a:t>. © </a:t>
            </a:r>
            <a:r>
              <a:rPr lang="en-US" dirty="0" smtClean="0"/>
              <a:t>2019 </a:t>
            </a:r>
            <a:r>
              <a:rPr lang="en-US" dirty="0"/>
              <a:t>Cengage. All Rights Reserved. May not be scanned, copied or duplicated, or posted to a publicly accessible website, in whole or in part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339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Seizure Defined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A seizure of things or items is defined as the exercise of dominion or control by the government over a person or thing because of a violation of law.</a:t>
            </a:r>
          </a:p>
        </p:txBody>
      </p:sp>
    </p:spTree>
    <p:extLst>
      <p:ext uri="{BB962C8B-B14F-4D97-AF65-F5344CB8AC3E}">
        <p14:creationId xmlns:p14="http://schemas.microsoft.com/office/powerpoint/2010/main" val="3562236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Searches and Seizures: </a:t>
            </a:r>
            <a:r>
              <a:rPr lang="en-US" sz="3600" dirty="0" smtClean="0"/>
              <a:t>The </a:t>
            </a:r>
            <a:r>
              <a:rPr lang="en-US" sz="3600" dirty="0"/>
              <a:t>General Rule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general rule is that searches and seizures can be made only with a warrant.</a:t>
            </a:r>
          </a:p>
          <a:p>
            <a:pPr>
              <a:buFont typeface="Arial"/>
              <a:buChar char="•"/>
              <a:defRPr/>
            </a:pPr>
            <a:r>
              <a:rPr lang="en-US" dirty="0"/>
              <a:t>In reality most searches and seizures are made without a warrant.</a:t>
            </a:r>
          </a:p>
        </p:txBody>
      </p:sp>
    </p:spTree>
    <p:extLst>
      <p:ext uri="{BB962C8B-B14F-4D97-AF65-F5344CB8AC3E}">
        <p14:creationId xmlns:p14="http://schemas.microsoft.com/office/powerpoint/2010/main" val="1858943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Things Subject to a Search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Four types of things can be searched and seized: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Contraband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Fruits of the crime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Instrumentalities of the crime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“Mere evidence” of the crime</a:t>
            </a:r>
          </a:p>
        </p:txBody>
      </p:sp>
    </p:spTree>
    <p:extLst>
      <p:ext uri="{BB962C8B-B14F-4D97-AF65-F5344CB8AC3E}">
        <p14:creationId xmlns:p14="http://schemas.microsoft.com/office/powerpoint/2010/main" val="3027191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Scope of the Search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scope and manner of the search must be reasonable based on the object of the search.</a:t>
            </a:r>
          </a:p>
        </p:txBody>
      </p:sp>
    </p:spTree>
    <p:extLst>
      <p:ext uri="{BB962C8B-B14F-4D97-AF65-F5344CB8AC3E}">
        <p14:creationId xmlns:p14="http://schemas.microsoft.com/office/powerpoint/2010/main" val="2360411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Time Allowed for a Search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search cannot last indefinitely, with or without a warrant. </a:t>
            </a:r>
          </a:p>
          <a:p>
            <a:pPr>
              <a:buFont typeface="Arial"/>
              <a:buChar char="•"/>
              <a:defRPr/>
            </a:pPr>
            <a:r>
              <a:rPr lang="en-US" dirty="0"/>
              <a:t>Once the item mentioned in the warrant is recovered, the search must cease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109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Procedure after the Search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After the search, the usual police practice is to give the occupant a list of the things or items that have been seized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05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Search and Seizure with a Warrant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A search warrant is a written order, issued by a magistrate, directing a peace officer to search for property connected with a crime and bring it before the court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1728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Four Requirements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There are four requirements for a valid search warrant:</a:t>
            </a:r>
          </a:p>
          <a:p>
            <a:pPr marL="1017270" lvl="1" indent="-514350">
              <a:buFont typeface="+mj-lt"/>
              <a:buAutoNum type="arabicPeriod"/>
              <a:defRPr/>
            </a:pPr>
            <a:r>
              <a:rPr lang="en-US" dirty="0"/>
              <a:t>Probable cause</a:t>
            </a:r>
          </a:p>
          <a:p>
            <a:pPr marL="1017270" lvl="1" indent="-514350">
              <a:buFont typeface="+mj-lt"/>
              <a:buAutoNum type="arabicPeriod"/>
              <a:defRPr/>
            </a:pPr>
            <a:r>
              <a:rPr lang="en-US" dirty="0"/>
              <a:t>A supporting oath or affirmation</a:t>
            </a:r>
          </a:p>
          <a:p>
            <a:pPr marL="1017270" lvl="1" indent="-514350">
              <a:buFont typeface="+mj-lt"/>
              <a:buAutoNum type="arabicPeriod"/>
              <a:defRPr/>
            </a:pPr>
            <a:r>
              <a:rPr lang="en-US" dirty="0"/>
              <a:t>A description of the place to be searched and the things to be seized</a:t>
            </a:r>
          </a:p>
          <a:p>
            <a:pPr marL="1017270" lvl="1" indent="-514350">
              <a:buFont typeface="+mj-lt"/>
              <a:buAutoNum type="arabicPeriod"/>
              <a:defRPr/>
            </a:pPr>
            <a:r>
              <a:rPr lang="en-US" dirty="0"/>
              <a:t>The signature of a magistrate</a:t>
            </a:r>
          </a:p>
        </p:txBody>
      </p:sp>
    </p:spTree>
    <p:extLst>
      <p:ext uri="{BB962C8B-B14F-4D97-AF65-F5344CB8AC3E}">
        <p14:creationId xmlns:p14="http://schemas.microsoft.com/office/powerpoint/2010/main" val="2446061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Procedure for Serving a Warrant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execution of a warrant is specified in detail by state law, usually in the state’s code of criminal procedure. </a:t>
            </a:r>
          </a:p>
          <a:p>
            <a:pPr>
              <a:buFont typeface="Arial"/>
              <a:buChar char="•"/>
              <a:defRPr/>
            </a:pPr>
            <a:r>
              <a:rPr lang="en-US" dirty="0"/>
              <a:t>The search warrant is directed to a law enforcement officer and must state the grounds for issuance and the names of those who gave affidavits in support of it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828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Search and Seizure without a Warrant </a:t>
            </a:r>
            <a:r>
              <a:rPr lang="en-US" sz="2000" dirty="0" smtClean="0"/>
              <a:t>(1 </a:t>
            </a:r>
            <a:r>
              <a:rPr lang="en-US" sz="2000" dirty="0"/>
              <a:t>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burden is on the police to prove in court that probable cause existed at the time of the warrantless search or seizure. </a:t>
            </a:r>
          </a:p>
          <a:p>
            <a:pPr>
              <a:buFont typeface="Arial"/>
              <a:buChar char="•"/>
              <a:defRPr/>
            </a:pPr>
            <a:r>
              <a:rPr lang="en-US" dirty="0"/>
              <a:t>The searches with consent is the most common exception to the warrant requirement rule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97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3966" y="3671128"/>
            <a:ext cx="7680960" cy="914400"/>
          </a:xfrm>
        </p:spPr>
        <p:txBody>
          <a:bodyPr/>
          <a:lstStyle/>
          <a:p>
            <a:r>
              <a:rPr lang="en-US" dirty="0"/>
              <a:t>Searches and Seizures of Things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299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Search and Seizure without a Warrant </a:t>
            </a:r>
            <a:r>
              <a:rPr lang="en-US" sz="2000" dirty="0" smtClean="0"/>
              <a:t>(2 </a:t>
            </a:r>
            <a:r>
              <a:rPr lang="en-US" sz="2000" dirty="0"/>
              <a:t>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484632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Seven exceptions to the rule that searches and seizures must be made with a warrant: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searches with consent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searches incident to lawful arrest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exigent circumstances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stop-and-frisk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motor vehicles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special needs exception.</a:t>
            </a:r>
          </a:p>
          <a:p>
            <a:pPr marL="1017270" lvl="1" indent="-514350">
              <a:spcAft>
                <a:spcPts val="200"/>
              </a:spcAft>
              <a:buFont typeface="+mj-lt"/>
              <a:buAutoNum type="arabicPeriod"/>
              <a:defRPr/>
            </a:pPr>
            <a:r>
              <a:rPr lang="en-US" dirty="0"/>
              <a:t>The administrative searches and inspections exception.</a:t>
            </a:r>
          </a:p>
        </p:txBody>
      </p:sp>
    </p:spTree>
    <p:extLst>
      <p:ext uri="{BB962C8B-B14F-4D97-AF65-F5344CB8AC3E}">
        <p14:creationId xmlns:p14="http://schemas.microsoft.com/office/powerpoint/2010/main" val="2133620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Special Needs beyond Law Enforcement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607040" cy="4846320"/>
          </a:xfrm>
        </p:spPr>
        <p:txBody>
          <a:bodyPr/>
          <a:lstStyle/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Special needs exceptions are not police searches, but instead involve searches conducted by other public agencies that perform tasks related to law enforcement.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These types of searches may be made without a warrant on less than probable cause.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Examples: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Public School searches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Testing students for drugs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Airport searches</a:t>
            </a:r>
          </a:p>
          <a:p>
            <a:pPr lvl="1">
              <a:spcBef>
                <a:spcPts val="3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Searches of probationers and parolees</a:t>
            </a:r>
          </a:p>
        </p:txBody>
      </p:sp>
    </p:spTree>
    <p:extLst>
      <p:ext uri="{BB962C8B-B14F-4D97-AF65-F5344CB8AC3E}">
        <p14:creationId xmlns:p14="http://schemas.microsoft.com/office/powerpoint/2010/main" val="3312303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Administrative Searches and Inspections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607040" cy="4846320"/>
          </a:xfrm>
        </p:spPr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Administrative searches are searches conducted by government investigators to determine whether there are violations of government rules and regulations.</a:t>
            </a:r>
          </a:p>
        </p:txBody>
      </p:sp>
    </p:spTree>
    <p:extLst>
      <p:ext uri="{BB962C8B-B14F-4D97-AF65-F5344CB8AC3E}">
        <p14:creationId xmlns:p14="http://schemas.microsoft.com/office/powerpoint/2010/main" val="42622048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Other Search and Seizure Issues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607040" cy="4846320"/>
          </a:xfrm>
        </p:spPr>
        <p:txBody>
          <a:bodyPr/>
          <a:lstStyle/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Use of police dogs in searches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Searches and seizures of computers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Searches and seizures of text messages and e-mails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Drug testing public employees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Searches and seizures of public employees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Squeezing luggage on a bus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Searches and seizures by private persons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Searches by off-duty officers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Surgery to remove a bullet from a </a:t>
            </a:r>
            <a:r>
              <a:rPr lang="en-US" sz="3000" dirty="0" smtClean="0"/>
              <a:t>suspect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6903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Learning </a:t>
            </a:r>
            <a:r>
              <a:rPr lang="en-US" sz="3600" dirty="0" smtClean="0"/>
              <a:t>Objectives </a:t>
            </a:r>
            <a:r>
              <a:rPr lang="en-US" sz="2000" dirty="0" smtClean="0"/>
              <a:t>(1 of 2)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4846320"/>
          </a:xfrm>
        </p:spPr>
        <p:txBody>
          <a:bodyPr/>
          <a:lstStyle/>
          <a:p>
            <a:pPr marL="548640" indent="-548640">
              <a:buFont typeface="+mj-lt"/>
              <a:buAutoNum type="arabicPeriod"/>
            </a:pPr>
            <a:r>
              <a:rPr lang="en-US" sz="2800" dirty="0"/>
              <a:t>Define search and seizure.</a:t>
            </a:r>
          </a:p>
          <a:p>
            <a:pPr marL="548640" indent="-548640">
              <a:buFont typeface="+mj-lt"/>
              <a:buAutoNum type="arabicPeriod"/>
            </a:pPr>
            <a:r>
              <a:rPr lang="en-US" sz="2800" dirty="0"/>
              <a:t>Describe the development of the legal concept of reasonable expectation of privacy to include the landmark case of </a:t>
            </a:r>
            <a:r>
              <a:rPr lang="en-US" sz="2800" i="1" dirty="0"/>
              <a:t>Katz v. United States</a:t>
            </a:r>
            <a:r>
              <a:rPr lang="en-US" sz="2800" dirty="0"/>
              <a:t>. </a:t>
            </a:r>
          </a:p>
          <a:p>
            <a:pPr marL="548640" indent="-548640">
              <a:buFont typeface="+mj-lt"/>
              <a:buAutoNum type="arabicPeriod"/>
            </a:pPr>
            <a:r>
              <a:rPr lang="en-US" sz="2800" dirty="0"/>
              <a:t>Explain the four requirements for a search warrant. </a:t>
            </a:r>
          </a:p>
          <a:p>
            <a:pPr marL="548640" indent="-548640">
              <a:buFont typeface="+mj-lt"/>
              <a:buAutoNum type="arabicPeriod"/>
            </a:pPr>
            <a:r>
              <a:rPr lang="en-US" sz="2800" dirty="0"/>
              <a:t>Illustrate with examples the types of items that can be searched for and seized by law enforcement. </a:t>
            </a:r>
          </a:p>
          <a:p>
            <a:pPr marL="548640" indent="-548640">
              <a:buFont typeface="+mj-lt"/>
              <a:buAutoNum type="arabicPeriod"/>
            </a:pPr>
            <a:r>
              <a:rPr lang="en-US" sz="2800" dirty="0"/>
              <a:t>Explain and provide examples of exceptions to a search with a warrant. </a:t>
            </a:r>
          </a:p>
        </p:txBody>
      </p:sp>
    </p:spTree>
    <p:extLst>
      <p:ext uri="{BB962C8B-B14F-4D97-AF65-F5344CB8AC3E}">
        <p14:creationId xmlns:p14="http://schemas.microsoft.com/office/powerpoint/2010/main" val="4282182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Learning </a:t>
            </a:r>
            <a:r>
              <a:rPr lang="en-US" sz="3600" dirty="0" smtClean="0"/>
              <a:t>Objectives </a:t>
            </a:r>
            <a:r>
              <a:rPr lang="en-US" sz="2000" dirty="0" smtClean="0"/>
              <a:t>(2 of 2)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625"/>
            <a:ext cx="10515600" cy="4846320"/>
          </a:xfrm>
        </p:spPr>
        <p:txBody>
          <a:bodyPr/>
          <a:lstStyle/>
          <a:p>
            <a:pPr marL="548640" indent="-548640">
              <a:buFont typeface="+mj-lt"/>
              <a:buAutoNum type="arabicPeriod" startAt="6"/>
            </a:pPr>
            <a:r>
              <a:rPr lang="en-US" sz="2800" dirty="0"/>
              <a:t>Describe the elements of consent to search as well as who has authority to give consent. </a:t>
            </a:r>
          </a:p>
          <a:p>
            <a:pPr marL="548640" indent="-548640">
              <a:buFont typeface="+mj-lt"/>
              <a:buAutoNum type="arabicPeriod" startAt="6"/>
            </a:pPr>
            <a:r>
              <a:rPr lang="en-US" sz="2800" dirty="0"/>
              <a:t>Compare and contrast the requirements for the search and seizure of a computer with that of a cell phone. </a:t>
            </a:r>
          </a:p>
          <a:p>
            <a:pPr marL="548640" indent="-548640">
              <a:buFont typeface="+mj-lt"/>
              <a:buAutoNum type="arabicPeriod" startAt="6"/>
            </a:pPr>
            <a:r>
              <a:rPr lang="en-US" sz="2800" dirty="0"/>
              <a:t>Compare the legal requirements between the following: searches by a private person, searches by an off duty officer, and surgery to retrieve evidence. </a:t>
            </a:r>
          </a:p>
          <a:p>
            <a:pPr marL="548640" indent="-548640">
              <a:buFont typeface="+mj-lt"/>
              <a:buAutoNum type="arabicPeriod" startAt="6"/>
            </a:pPr>
            <a:r>
              <a:rPr lang="en-US" sz="2800" dirty="0"/>
              <a:t>Compare and contrast administrative searches and searches by law enforcement.</a:t>
            </a:r>
          </a:p>
        </p:txBody>
      </p:sp>
    </p:spTree>
    <p:extLst>
      <p:ext uri="{BB962C8B-B14F-4D97-AF65-F5344CB8AC3E}">
        <p14:creationId xmlns:p14="http://schemas.microsoft.com/office/powerpoint/2010/main" val="21644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TOP 5 Important Cases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8640" indent="-54864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Katz </a:t>
            </a:r>
            <a:r>
              <a:rPr lang="en-US" i="1" dirty="0"/>
              <a:t>v. United States </a:t>
            </a:r>
            <a:r>
              <a:rPr lang="en-US" dirty="0"/>
              <a:t>(1967)</a:t>
            </a:r>
          </a:p>
          <a:p>
            <a:pPr marL="548640" indent="-54864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err="1" smtClean="0"/>
              <a:t>Chimel</a:t>
            </a:r>
            <a:r>
              <a:rPr lang="en-US" i="1" dirty="0" smtClean="0"/>
              <a:t> </a:t>
            </a:r>
            <a:r>
              <a:rPr lang="en-US" i="1" dirty="0"/>
              <a:t>v. California </a:t>
            </a:r>
            <a:r>
              <a:rPr lang="en-US" dirty="0"/>
              <a:t>(1969)</a:t>
            </a:r>
          </a:p>
          <a:p>
            <a:pPr marL="548640" indent="-54864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Maryland </a:t>
            </a:r>
            <a:r>
              <a:rPr lang="en-US" i="1" dirty="0"/>
              <a:t>v. Garrison </a:t>
            </a:r>
            <a:r>
              <a:rPr lang="en-US" dirty="0"/>
              <a:t>(1987)</a:t>
            </a:r>
          </a:p>
          <a:p>
            <a:pPr marL="548640" indent="-54864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Georgia </a:t>
            </a:r>
            <a:r>
              <a:rPr lang="en-US" i="1" dirty="0"/>
              <a:t>v. Randolph </a:t>
            </a:r>
            <a:r>
              <a:rPr lang="en-US" dirty="0"/>
              <a:t>(2006)</a:t>
            </a:r>
          </a:p>
          <a:p>
            <a:pPr marL="548640" indent="-54864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Safford </a:t>
            </a:r>
            <a:r>
              <a:rPr lang="en-US" i="1" dirty="0"/>
              <a:t>Unified School District v. Redding </a:t>
            </a:r>
            <a:r>
              <a:rPr lang="en-US" dirty="0"/>
              <a:t>(2009)</a:t>
            </a:r>
          </a:p>
        </p:txBody>
      </p:sp>
    </p:spTree>
    <p:extLst>
      <p:ext uri="{BB962C8B-B14F-4D97-AF65-F5344CB8AC3E}">
        <p14:creationId xmlns:p14="http://schemas.microsoft.com/office/powerpoint/2010/main" val="3694445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Fourth Amendment </a:t>
            </a:r>
            <a:r>
              <a:rPr lang="en-US" sz="3600" dirty="0" smtClean="0"/>
              <a:t>as </a:t>
            </a:r>
            <a:r>
              <a:rPr lang="en-US" sz="3600" dirty="0"/>
              <a:t>Applied to Things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This chapter discusses searches and seizures of things—as distinguished from seizures of persons, which are arrests</a:t>
            </a:r>
            <a:r>
              <a:rPr lang="en-US" dirty="0" smtClean="0"/>
              <a:t>. </a:t>
            </a:r>
            <a:endParaRPr lang="en-US" dirty="0"/>
          </a:p>
          <a:p>
            <a:pPr>
              <a:buFont typeface="Arial"/>
              <a:buChar char="•"/>
              <a:defRPr/>
            </a:pPr>
            <a:r>
              <a:rPr lang="en-US" dirty="0"/>
              <a:t>It does not deal with searches of motor vehicles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3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Right to Privacy Is a </a:t>
            </a:r>
            <a:r>
              <a:rPr lang="en-US" sz="3600" dirty="0" smtClean="0"/>
              <a:t>Constitutional </a:t>
            </a:r>
            <a:r>
              <a:rPr lang="en-US" sz="3600" dirty="0"/>
              <a:t>Right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The right to privacy is not specifically mentioned in the Constitution.</a:t>
            </a:r>
          </a:p>
          <a:p>
            <a:pPr>
              <a:buFont typeface="Arial"/>
              <a:buChar char="•"/>
              <a:defRPr/>
            </a:pPr>
            <a:r>
              <a:rPr lang="en-US" dirty="0"/>
              <a:t>It is a penumbra (shadow) right that is derived from other rights specifically mentioned in the Constitution, including the Fourth Amendment.</a:t>
            </a:r>
          </a:p>
        </p:txBody>
      </p:sp>
    </p:spTree>
    <p:extLst>
      <p:ext uri="{BB962C8B-B14F-4D97-AF65-F5344CB8AC3E}">
        <p14:creationId xmlns:p14="http://schemas.microsoft.com/office/powerpoint/2010/main" val="3522327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“Reasonable Expectation of Privacy” Defined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Privacy enjoys a constitutional protection when there is a reasonable expectation of privacy.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The person must have exhibited an actual expectation of privacy.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The expectation must be one that society is prepared to recognize as reasonable.</a:t>
            </a:r>
          </a:p>
        </p:txBody>
      </p:sp>
    </p:spTree>
    <p:extLst>
      <p:ext uri="{BB962C8B-B14F-4D97-AF65-F5344CB8AC3E}">
        <p14:creationId xmlns:p14="http://schemas.microsoft.com/office/powerpoint/2010/main" val="92371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Search Defined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  <a:defRPr/>
            </a:pPr>
            <a:r>
              <a:rPr lang="en-US" dirty="0"/>
              <a:t>A search of things is defined as the exploration or examination of an individual’s house, premises, or person to discover things that may be used by the government for evidence in a criminal prosecution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486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ccessible_PPT_Template_Cengage_MPS.potx" id="{6A341ED2-E63B-4177-9AAF-670EA0822A4A}" vid="{9F6311B6-333D-45C7-A3D7-227D14483E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Accessible_PPT_Template_Cengage_MPS</Template>
  <TotalTime>645</TotalTime>
  <Words>1057</Words>
  <Application>Microsoft Office PowerPoint</Application>
  <PresentationFormat>Custom</PresentationFormat>
  <Paragraphs>123</Paragraphs>
  <Slides>23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CRIMINAL PROCEDURE Law and Practice</vt:lpstr>
      <vt:lpstr>Searches and Seizures of Things</vt:lpstr>
      <vt:lpstr>Learning Objectives (1 of 2)</vt:lpstr>
      <vt:lpstr>Learning Objectives (2 of 2)</vt:lpstr>
      <vt:lpstr>The TOP 5 Important Cases</vt:lpstr>
      <vt:lpstr>The Fourth Amendment as Applied to Things</vt:lpstr>
      <vt:lpstr>The Right to Privacy Is a Constitutional Right</vt:lpstr>
      <vt:lpstr>“Reasonable Expectation of Privacy” Defined</vt:lpstr>
      <vt:lpstr>Search Defined</vt:lpstr>
      <vt:lpstr>Seizure Defined</vt:lpstr>
      <vt:lpstr>Searches and Seizures: The General Rule</vt:lpstr>
      <vt:lpstr>Things Subject to a Search</vt:lpstr>
      <vt:lpstr>The Scope of the Search</vt:lpstr>
      <vt:lpstr>The Time Allowed for a Search</vt:lpstr>
      <vt:lpstr>The Procedure after the Search</vt:lpstr>
      <vt:lpstr>Search and Seizure with a Warrant</vt:lpstr>
      <vt:lpstr>Four Requirements</vt:lpstr>
      <vt:lpstr>The Procedure for Serving a Warrant</vt:lpstr>
      <vt:lpstr>Search and Seizure without a Warrant (1 of 2)</vt:lpstr>
      <vt:lpstr>Search and Seizure without a Warrant (2 of 2)</vt:lpstr>
      <vt:lpstr>Special Needs beyond Law Enforcement</vt:lpstr>
      <vt:lpstr>Administrative Searches and Inspections</vt:lpstr>
      <vt:lpstr>Other Search and Seizure Issues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Prasanna kumar. Tripathy</dc:creator>
  <cp:lastModifiedBy>Susan Raley</cp:lastModifiedBy>
  <cp:revision>206</cp:revision>
  <dcterms:created xsi:type="dcterms:W3CDTF">2018-12-18T04:30:03Z</dcterms:created>
  <dcterms:modified xsi:type="dcterms:W3CDTF">2019-02-07T18:40:14Z</dcterms:modified>
</cp:coreProperties>
</file>